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e415dd207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e415dd207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e415dd207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e415dd207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e415dd207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e415dd207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e415dd207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e415dd207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e415dd207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e415dd207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e415dd207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e415dd207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e415dd207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e415dd207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e415dd207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e415dd207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e415dd207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ce415dd207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e415dd207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e415dd207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e415dd20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e415dd20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ce415dd207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ce415dd207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e415dd207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e415dd207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e415dd207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e415dd207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e415dd20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e415dd20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e415dd20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e415dd20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e415dd207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e415dd207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e415dd207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e415dd207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ce415dd207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ce415dd207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13.png"/><Relationship Id="rId6"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44.png"/><Relationship Id="rId5"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37.png"/><Relationship Id="rId5"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17.png"/><Relationship Id="rId7"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CISC 5352- Artificial Intelligence in Fintech Quiz (1)</a:t>
            </a:r>
            <a:endParaRPr/>
          </a:p>
          <a:p>
            <a:pPr indent="0" lvl="0" marL="0" rtl="0" algn="l">
              <a:spcBef>
                <a:spcPts val="0"/>
              </a:spcBef>
              <a:spcAft>
                <a:spcPts val="0"/>
              </a:spcAft>
              <a:buNone/>
            </a:pPr>
            <a:r>
              <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727800" y="12831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t-SNE </a:t>
            </a:r>
            <a:r>
              <a:rPr lang="en"/>
              <a:t>DBSCAN</a:t>
            </a:r>
            <a:endParaRPr/>
          </a:p>
        </p:txBody>
      </p:sp>
      <p:pic>
        <p:nvPicPr>
          <p:cNvPr id="165" name="Google Shape;165;p22"/>
          <p:cNvPicPr preferRelativeResize="0"/>
          <p:nvPr/>
        </p:nvPicPr>
        <p:blipFill>
          <a:blip r:embed="rId3">
            <a:alphaModFix/>
          </a:blip>
          <a:stretch>
            <a:fillRect/>
          </a:stretch>
        </p:blipFill>
        <p:spPr>
          <a:xfrm>
            <a:off x="3119975" y="490263"/>
            <a:ext cx="2609849" cy="2120976"/>
          </a:xfrm>
          <a:prstGeom prst="rect">
            <a:avLst/>
          </a:prstGeom>
          <a:noFill/>
          <a:ln>
            <a:noFill/>
          </a:ln>
        </p:spPr>
      </p:pic>
      <p:pic>
        <p:nvPicPr>
          <p:cNvPr id="166" name="Google Shape;166;p22"/>
          <p:cNvPicPr preferRelativeResize="0"/>
          <p:nvPr/>
        </p:nvPicPr>
        <p:blipFill>
          <a:blip r:embed="rId4">
            <a:alphaModFix/>
          </a:blip>
          <a:stretch>
            <a:fillRect/>
          </a:stretch>
        </p:blipFill>
        <p:spPr>
          <a:xfrm>
            <a:off x="6130537" y="632100"/>
            <a:ext cx="2609851" cy="2139217"/>
          </a:xfrm>
          <a:prstGeom prst="rect">
            <a:avLst/>
          </a:prstGeom>
          <a:noFill/>
          <a:ln>
            <a:noFill/>
          </a:ln>
        </p:spPr>
      </p:pic>
      <p:pic>
        <p:nvPicPr>
          <p:cNvPr id="167" name="Google Shape;167;p22"/>
          <p:cNvPicPr preferRelativeResize="0"/>
          <p:nvPr/>
        </p:nvPicPr>
        <p:blipFill>
          <a:blip r:embed="rId5">
            <a:alphaModFix/>
          </a:blip>
          <a:stretch>
            <a:fillRect/>
          </a:stretch>
        </p:blipFill>
        <p:spPr>
          <a:xfrm>
            <a:off x="3208875" y="2771325"/>
            <a:ext cx="2817724" cy="2316619"/>
          </a:xfrm>
          <a:prstGeom prst="rect">
            <a:avLst/>
          </a:prstGeom>
          <a:noFill/>
          <a:ln>
            <a:noFill/>
          </a:ln>
        </p:spPr>
      </p:pic>
      <p:pic>
        <p:nvPicPr>
          <p:cNvPr id="168" name="Google Shape;168;p22"/>
          <p:cNvPicPr preferRelativeResize="0"/>
          <p:nvPr/>
        </p:nvPicPr>
        <p:blipFill>
          <a:blip r:embed="rId6">
            <a:alphaModFix/>
          </a:blip>
          <a:stretch>
            <a:fillRect/>
          </a:stretch>
        </p:blipFill>
        <p:spPr>
          <a:xfrm>
            <a:off x="6130550" y="2900175"/>
            <a:ext cx="2817726" cy="1843376"/>
          </a:xfrm>
          <a:prstGeom prst="rect">
            <a:avLst/>
          </a:prstGeom>
          <a:noFill/>
          <a:ln>
            <a:noFill/>
          </a:ln>
        </p:spPr>
      </p:pic>
      <p:sp>
        <p:nvSpPr>
          <p:cNvPr id="169" name="Google Shape;169;p22"/>
          <p:cNvSpPr txBox="1"/>
          <p:nvPr/>
        </p:nvSpPr>
        <p:spPr>
          <a:xfrm>
            <a:off x="554075" y="4356425"/>
            <a:ext cx="2041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Lato"/>
                <a:ea typeface="Lato"/>
                <a:cs typeface="Lato"/>
                <a:sym typeface="Lato"/>
              </a:rPr>
              <a:t>Top Left-Right : AAPL, AEO</a:t>
            </a:r>
            <a:endParaRPr sz="1100">
              <a:latin typeface="Lato"/>
              <a:ea typeface="Lato"/>
              <a:cs typeface="Lato"/>
              <a:sym typeface="Lato"/>
            </a:endParaRPr>
          </a:p>
          <a:p>
            <a:pPr indent="0" lvl="0" marL="0" rtl="0" algn="ctr">
              <a:spcBef>
                <a:spcPts val="0"/>
              </a:spcBef>
              <a:spcAft>
                <a:spcPts val="0"/>
              </a:spcAft>
              <a:buNone/>
            </a:pPr>
            <a:r>
              <a:rPr lang="en" sz="1100">
                <a:latin typeface="Lato"/>
                <a:ea typeface="Lato"/>
                <a:cs typeface="Lato"/>
                <a:sym typeface="Lato"/>
              </a:rPr>
              <a:t>Bottom Left-Right: BAC, WMT</a:t>
            </a:r>
            <a:endParaRPr sz="11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LLE </a:t>
            </a:r>
            <a:r>
              <a:rPr lang="en"/>
              <a:t>Biplot</a:t>
            </a:r>
            <a:endParaRPr/>
          </a:p>
          <a:p>
            <a:pPr indent="0" lvl="0" marL="0" rtl="0" algn="l">
              <a:spcBef>
                <a:spcPts val="0"/>
              </a:spcBef>
              <a:spcAft>
                <a:spcPts val="0"/>
              </a:spcAft>
              <a:buNone/>
            </a:pPr>
            <a:r>
              <a:t/>
            </a:r>
            <a:endParaRPr/>
          </a:p>
        </p:txBody>
      </p:sp>
      <p:pic>
        <p:nvPicPr>
          <p:cNvPr id="175" name="Google Shape;175;p23"/>
          <p:cNvPicPr preferRelativeResize="0"/>
          <p:nvPr/>
        </p:nvPicPr>
        <p:blipFill>
          <a:blip r:embed="rId3">
            <a:alphaModFix/>
          </a:blip>
          <a:stretch>
            <a:fillRect/>
          </a:stretch>
        </p:blipFill>
        <p:spPr>
          <a:xfrm>
            <a:off x="2522050" y="798988"/>
            <a:ext cx="3359949" cy="1574524"/>
          </a:xfrm>
          <a:prstGeom prst="rect">
            <a:avLst/>
          </a:prstGeom>
          <a:noFill/>
          <a:ln>
            <a:noFill/>
          </a:ln>
        </p:spPr>
      </p:pic>
      <p:pic>
        <p:nvPicPr>
          <p:cNvPr id="176" name="Google Shape;176;p23"/>
          <p:cNvPicPr preferRelativeResize="0"/>
          <p:nvPr/>
        </p:nvPicPr>
        <p:blipFill>
          <a:blip r:embed="rId4">
            <a:alphaModFix/>
          </a:blip>
          <a:stretch>
            <a:fillRect/>
          </a:stretch>
        </p:blipFill>
        <p:spPr>
          <a:xfrm>
            <a:off x="5882000" y="877088"/>
            <a:ext cx="2917201" cy="1418325"/>
          </a:xfrm>
          <a:prstGeom prst="rect">
            <a:avLst/>
          </a:prstGeom>
          <a:noFill/>
          <a:ln>
            <a:noFill/>
          </a:ln>
        </p:spPr>
      </p:pic>
      <p:pic>
        <p:nvPicPr>
          <p:cNvPr id="177" name="Google Shape;177;p23"/>
          <p:cNvPicPr preferRelativeResize="0"/>
          <p:nvPr/>
        </p:nvPicPr>
        <p:blipFill>
          <a:blip r:embed="rId5">
            <a:alphaModFix/>
          </a:blip>
          <a:stretch>
            <a:fillRect/>
          </a:stretch>
        </p:blipFill>
        <p:spPr>
          <a:xfrm>
            <a:off x="2483149" y="2589900"/>
            <a:ext cx="3437749" cy="1649725"/>
          </a:xfrm>
          <a:prstGeom prst="rect">
            <a:avLst/>
          </a:prstGeom>
          <a:noFill/>
          <a:ln>
            <a:noFill/>
          </a:ln>
        </p:spPr>
      </p:pic>
      <p:pic>
        <p:nvPicPr>
          <p:cNvPr id="178" name="Google Shape;178;p23"/>
          <p:cNvPicPr preferRelativeResize="0"/>
          <p:nvPr/>
        </p:nvPicPr>
        <p:blipFill>
          <a:blip r:embed="rId6">
            <a:alphaModFix/>
          </a:blip>
          <a:stretch>
            <a:fillRect/>
          </a:stretch>
        </p:blipFill>
        <p:spPr>
          <a:xfrm>
            <a:off x="5868568" y="2676550"/>
            <a:ext cx="2944057" cy="1476424"/>
          </a:xfrm>
          <a:prstGeom prst="rect">
            <a:avLst/>
          </a:prstGeom>
          <a:noFill/>
          <a:ln>
            <a:noFill/>
          </a:ln>
        </p:spPr>
      </p:pic>
      <p:sp>
        <p:nvSpPr>
          <p:cNvPr id="179" name="Google Shape;179;p23"/>
          <p:cNvSpPr txBox="1"/>
          <p:nvPr/>
        </p:nvSpPr>
        <p:spPr>
          <a:xfrm>
            <a:off x="480550" y="3570625"/>
            <a:ext cx="2041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Lato"/>
                <a:ea typeface="Lato"/>
                <a:cs typeface="Lato"/>
                <a:sym typeface="Lato"/>
              </a:rPr>
              <a:t>Top Left-Right : AAPL, AEO</a:t>
            </a:r>
            <a:endParaRPr sz="1100">
              <a:latin typeface="Lato"/>
              <a:ea typeface="Lato"/>
              <a:cs typeface="Lato"/>
              <a:sym typeface="Lato"/>
            </a:endParaRPr>
          </a:p>
          <a:p>
            <a:pPr indent="0" lvl="0" marL="0" rtl="0" algn="ctr">
              <a:spcBef>
                <a:spcPts val="0"/>
              </a:spcBef>
              <a:spcAft>
                <a:spcPts val="0"/>
              </a:spcAft>
              <a:buNone/>
            </a:pPr>
            <a:r>
              <a:rPr lang="en" sz="1100">
                <a:latin typeface="Lato"/>
                <a:ea typeface="Lato"/>
                <a:cs typeface="Lato"/>
                <a:sym typeface="Lato"/>
              </a:rPr>
              <a:t>Bottom Left-Right: BAC, WMT</a:t>
            </a:r>
            <a:endParaRPr sz="1100">
              <a:latin typeface="Lato"/>
              <a:ea typeface="Lato"/>
              <a:cs typeface="Lato"/>
              <a:sym typeface="Lato"/>
            </a:endParaRPr>
          </a:p>
        </p:txBody>
      </p:sp>
      <p:sp>
        <p:nvSpPr>
          <p:cNvPr id="180" name="Google Shape;180;p23"/>
          <p:cNvSpPr txBox="1"/>
          <p:nvPr>
            <p:ph idx="4294967295" type="body"/>
          </p:nvPr>
        </p:nvSpPr>
        <p:spPr>
          <a:xfrm>
            <a:off x="169700" y="4202900"/>
            <a:ext cx="2473500" cy="8094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t/>
            </a:r>
            <a:endParaRPr sz="700"/>
          </a:p>
          <a:p>
            <a:pPr indent="0" lvl="0" marL="0" rtl="0" algn="ctr">
              <a:spcBef>
                <a:spcPts val="1200"/>
              </a:spcBef>
              <a:spcAft>
                <a:spcPts val="1200"/>
              </a:spcAft>
              <a:buNone/>
            </a:pPr>
            <a:r>
              <a:rPr lang="en" sz="700"/>
              <a:t>ATM - shown as </a:t>
            </a:r>
            <a:r>
              <a:rPr b="1" lang="en" sz="700"/>
              <a:t>equal </a:t>
            </a:r>
            <a:r>
              <a:rPr lang="en" sz="700"/>
              <a:t>: marketOpen = marketClose</a:t>
            </a:r>
            <a:br>
              <a:rPr lang="en" sz="700"/>
            </a:br>
            <a:r>
              <a:rPr lang="en" sz="700"/>
              <a:t>OTM- shown as </a:t>
            </a:r>
            <a:r>
              <a:rPr b="1" lang="en" sz="700"/>
              <a:t>up</a:t>
            </a:r>
            <a:r>
              <a:rPr lang="en" sz="700"/>
              <a:t> : marketOpen &lt; marketClose</a:t>
            </a:r>
            <a:br>
              <a:rPr lang="en" sz="700"/>
            </a:br>
            <a:r>
              <a:rPr lang="en" sz="700"/>
              <a:t>ITM-  </a:t>
            </a:r>
            <a:r>
              <a:rPr b="1" lang="en" sz="700"/>
              <a:t>down :</a:t>
            </a:r>
            <a:r>
              <a:rPr lang="en" sz="700"/>
              <a:t> marketOpen &gt; marketClose</a:t>
            </a:r>
            <a:endParaRPr sz="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LLE </a:t>
            </a:r>
            <a:r>
              <a:rPr lang="en"/>
              <a:t>DBSCANs</a:t>
            </a:r>
            <a:endParaRPr/>
          </a:p>
        </p:txBody>
      </p:sp>
      <p:pic>
        <p:nvPicPr>
          <p:cNvPr id="186" name="Google Shape;186;p24"/>
          <p:cNvPicPr preferRelativeResize="0"/>
          <p:nvPr/>
        </p:nvPicPr>
        <p:blipFill>
          <a:blip r:embed="rId3">
            <a:alphaModFix/>
          </a:blip>
          <a:stretch>
            <a:fillRect/>
          </a:stretch>
        </p:blipFill>
        <p:spPr>
          <a:xfrm>
            <a:off x="3457038" y="707800"/>
            <a:ext cx="2644551" cy="2160926"/>
          </a:xfrm>
          <a:prstGeom prst="rect">
            <a:avLst/>
          </a:prstGeom>
          <a:noFill/>
          <a:ln>
            <a:noFill/>
          </a:ln>
        </p:spPr>
      </p:pic>
      <p:pic>
        <p:nvPicPr>
          <p:cNvPr id="187" name="Google Shape;187;p24"/>
          <p:cNvPicPr preferRelativeResize="0"/>
          <p:nvPr/>
        </p:nvPicPr>
        <p:blipFill>
          <a:blip r:embed="rId4">
            <a:alphaModFix/>
          </a:blip>
          <a:stretch>
            <a:fillRect/>
          </a:stretch>
        </p:blipFill>
        <p:spPr>
          <a:xfrm>
            <a:off x="3512350" y="2964438"/>
            <a:ext cx="2533927" cy="2110350"/>
          </a:xfrm>
          <a:prstGeom prst="rect">
            <a:avLst/>
          </a:prstGeom>
          <a:noFill/>
          <a:ln>
            <a:noFill/>
          </a:ln>
        </p:spPr>
      </p:pic>
      <p:pic>
        <p:nvPicPr>
          <p:cNvPr id="188" name="Google Shape;188;p24"/>
          <p:cNvPicPr preferRelativeResize="0"/>
          <p:nvPr/>
        </p:nvPicPr>
        <p:blipFill>
          <a:blip r:embed="rId5">
            <a:alphaModFix/>
          </a:blip>
          <a:stretch>
            <a:fillRect/>
          </a:stretch>
        </p:blipFill>
        <p:spPr>
          <a:xfrm>
            <a:off x="6252650" y="655324"/>
            <a:ext cx="2533926" cy="2137499"/>
          </a:xfrm>
          <a:prstGeom prst="rect">
            <a:avLst/>
          </a:prstGeom>
          <a:noFill/>
          <a:ln>
            <a:noFill/>
          </a:ln>
        </p:spPr>
      </p:pic>
      <p:pic>
        <p:nvPicPr>
          <p:cNvPr id="189" name="Google Shape;189;p24"/>
          <p:cNvPicPr preferRelativeResize="0"/>
          <p:nvPr/>
        </p:nvPicPr>
        <p:blipFill>
          <a:blip r:embed="rId6">
            <a:alphaModFix/>
          </a:blip>
          <a:stretch>
            <a:fillRect/>
          </a:stretch>
        </p:blipFill>
        <p:spPr>
          <a:xfrm>
            <a:off x="6137212" y="2792825"/>
            <a:ext cx="2764801" cy="2137501"/>
          </a:xfrm>
          <a:prstGeom prst="rect">
            <a:avLst/>
          </a:prstGeom>
          <a:noFill/>
          <a:ln>
            <a:noFill/>
          </a:ln>
        </p:spPr>
      </p:pic>
      <p:sp>
        <p:nvSpPr>
          <p:cNvPr id="190" name="Google Shape;190;p24"/>
          <p:cNvSpPr txBox="1"/>
          <p:nvPr/>
        </p:nvSpPr>
        <p:spPr>
          <a:xfrm>
            <a:off x="729450" y="4272900"/>
            <a:ext cx="2041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Lato"/>
                <a:ea typeface="Lato"/>
                <a:cs typeface="Lato"/>
                <a:sym typeface="Lato"/>
              </a:rPr>
              <a:t>Top Left-Right : AAPL, AEO</a:t>
            </a:r>
            <a:endParaRPr sz="1100">
              <a:latin typeface="Lato"/>
              <a:ea typeface="Lato"/>
              <a:cs typeface="Lato"/>
              <a:sym typeface="Lato"/>
            </a:endParaRPr>
          </a:p>
          <a:p>
            <a:pPr indent="0" lvl="0" marL="0" rtl="0" algn="ctr">
              <a:spcBef>
                <a:spcPts val="0"/>
              </a:spcBef>
              <a:spcAft>
                <a:spcPts val="0"/>
              </a:spcAft>
              <a:buNone/>
            </a:pPr>
            <a:r>
              <a:rPr lang="en" sz="1100">
                <a:latin typeface="Lato"/>
                <a:ea typeface="Lato"/>
                <a:cs typeface="Lato"/>
                <a:sym typeface="Lato"/>
              </a:rPr>
              <a:t>Bottom Left-Right: BAC, WMT</a:t>
            </a:r>
            <a:endParaRPr sz="11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VCR of raw data and corresponding normalized data</a:t>
            </a:r>
            <a:endParaRPr/>
          </a:p>
        </p:txBody>
      </p:sp>
      <p:pic>
        <p:nvPicPr>
          <p:cNvPr id="196" name="Google Shape;196;p25"/>
          <p:cNvPicPr preferRelativeResize="0"/>
          <p:nvPr/>
        </p:nvPicPr>
        <p:blipFill>
          <a:blip r:embed="rId3">
            <a:alphaModFix/>
          </a:blip>
          <a:stretch>
            <a:fillRect/>
          </a:stretch>
        </p:blipFill>
        <p:spPr>
          <a:xfrm>
            <a:off x="819150" y="2033575"/>
            <a:ext cx="5122126" cy="2276500"/>
          </a:xfrm>
          <a:prstGeom prst="rect">
            <a:avLst/>
          </a:prstGeom>
          <a:noFill/>
          <a:ln>
            <a:noFill/>
          </a:ln>
        </p:spPr>
      </p:pic>
      <p:sp>
        <p:nvSpPr>
          <p:cNvPr id="197" name="Google Shape;197;p25"/>
          <p:cNvSpPr txBox="1"/>
          <p:nvPr/>
        </p:nvSpPr>
        <p:spPr>
          <a:xfrm>
            <a:off x="5798350" y="2131225"/>
            <a:ext cx="27384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StandardScaler removes the mean and scales the data to unit variance.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The scaling shrinks the range of the feature values as shown in the left figure below</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MinMaxScaler rescales the data set such that all feature values are in the range [0, 1]</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**Both StandardScaler and MinMaxScaler are very sensitive to the presence of outliers.</a:t>
            </a:r>
            <a:endParaRPr sz="12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New Datasets</a:t>
            </a:r>
            <a:endParaRPr/>
          </a:p>
        </p:txBody>
      </p:sp>
      <p:sp>
        <p:nvSpPr>
          <p:cNvPr id="203" name="Google Shape;203;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Three new datasets</a:t>
            </a:r>
            <a:r>
              <a:rPr baseline="30000" lang="en"/>
              <a:t>1</a:t>
            </a:r>
            <a:r>
              <a:rPr lang="en"/>
              <a:t>-</a:t>
            </a:r>
            <a:endParaRPr/>
          </a:p>
          <a:p>
            <a:pPr indent="0" lvl="0" marL="0" rtl="0" algn="l">
              <a:spcBef>
                <a:spcPts val="1200"/>
              </a:spcBef>
              <a:spcAft>
                <a:spcPts val="0"/>
              </a:spcAft>
              <a:buNone/>
            </a:pPr>
            <a:r>
              <a:rPr lang="en"/>
              <a:t>	Morgan Stanley (MS)</a:t>
            </a:r>
            <a:endParaRPr/>
          </a:p>
          <a:p>
            <a:pPr indent="0" lvl="0" marL="0" rtl="0" algn="l">
              <a:spcBef>
                <a:spcPts val="1200"/>
              </a:spcBef>
              <a:spcAft>
                <a:spcPts val="0"/>
              </a:spcAft>
              <a:buNone/>
            </a:pPr>
            <a:r>
              <a:rPr lang="en"/>
              <a:t>	Goldman Sachs (GS)</a:t>
            </a:r>
            <a:endParaRPr/>
          </a:p>
          <a:p>
            <a:pPr indent="0" lvl="0" marL="0" rtl="0" algn="l">
              <a:spcBef>
                <a:spcPts val="1200"/>
              </a:spcBef>
              <a:spcAft>
                <a:spcPts val="0"/>
              </a:spcAft>
              <a:buNone/>
            </a:pPr>
            <a:r>
              <a:rPr lang="en"/>
              <a:t>	Nike (nike)</a:t>
            </a:r>
            <a:endParaRPr/>
          </a:p>
          <a:p>
            <a:pPr indent="0" lvl="0" marL="0" rtl="0" algn="l">
              <a:spcBef>
                <a:spcPts val="1200"/>
              </a:spcBef>
              <a:spcAft>
                <a:spcPts val="0"/>
              </a:spcAft>
              <a:buNone/>
            </a:pPr>
            <a:r>
              <a:rPr lang="en"/>
              <a:t>Range - 01/01/2000 - 03/01/2021</a:t>
            </a:r>
            <a:endParaRPr/>
          </a:p>
          <a:p>
            <a:pPr indent="0" lvl="0" marL="0" rtl="0" algn="l">
              <a:spcBef>
                <a:spcPts val="1200"/>
              </a:spcBef>
              <a:spcAft>
                <a:spcPts val="1200"/>
              </a:spcAft>
              <a:buNone/>
            </a:pPr>
            <a:r>
              <a:rPr lang="en"/>
              <a:t>	</a:t>
            </a:r>
            <a:endParaRPr/>
          </a:p>
        </p:txBody>
      </p:sp>
      <p:sp>
        <p:nvSpPr>
          <p:cNvPr id="204" name="Google Shape;204;p26"/>
          <p:cNvSpPr txBox="1"/>
          <p:nvPr/>
        </p:nvSpPr>
        <p:spPr>
          <a:xfrm>
            <a:off x="797725" y="4572000"/>
            <a:ext cx="429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sz="1000">
                <a:latin typeface="Cambria"/>
                <a:ea typeface="Cambria"/>
                <a:cs typeface="Cambria"/>
                <a:sym typeface="Cambria"/>
              </a:rPr>
              <a:t>1</a:t>
            </a:r>
            <a:r>
              <a:rPr lang="en" sz="1000">
                <a:latin typeface="Cambria"/>
                <a:ea typeface="Cambria"/>
                <a:cs typeface="Cambria"/>
                <a:sym typeface="Cambria"/>
              </a:rPr>
              <a:t>The datasets are all downloaded from Yahoo finance on 03/20/2021</a:t>
            </a:r>
            <a:endParaRPr sz="1000">
              <a:latin typeface="Cambria"/>
              <a:ea typeface="Cambria"/>
              <a:cs typeface="Cambria"/>
              <a:sym typeface="Cambr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Kurtosis</a:t>
            </a:r>
            <a:endParaRPr/>
          </a:p>
        </p:txBody>
      </p:sp>
      <p:sp>
        <p:nvSpPr>
          <p:cNvPr id="210" name="Google Shape;210;p27"/>
          <p:cNvSpPr txBox="1"/>
          <p:nvPr>
            <p:ph idx="1" type="body"/>
          </p:nvPr>
        </p:nvSpPr>
        <p:spPr>
          <a:xfrm>
            <a:off x="5163150" y="1959825"/>
            <a:ext cx="32550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Nike dataset has a high kurtosis value relative to the other 2. </a:t>
            </a:r>
            <a:endParaRPr/>
          </a:p>
          <a:p>
            <a:pPr indent="0" lvl="0" marL="0" rtl="0" algn="l">
              <a:spcBef>
                <a:spcPts val="1200"/>
              </a:spcBef>
              <a:spcAft>
                <a:spcPts val="0"/>
              </a:spcAft>
              <a:buNone/>
            </a:pPr>
            <a:r>
              <a:rPr lang="en"/>
              <a:t>But the value is &lt;3- so there should not be </a:t>
            </a:r>
            <a:r>
              <a:rPr lang="en"/>
              <a:t>abnormally</a:t>
            </a:r>
            <a:r>
              <a:rPr lang="en"/>
              <a:t> large outliers</a:t>
            </a:r>
            <a:endParaRPr/>
          </a:p>
          <a:p>
            <a:pPr indent="0" lvl="0" marL="0" rtl="0" algn="l">
              <a:spcBef>
                <a:spcPts val="1200"/>
              </a:spcBef>
              <a:spcAft>
                <a:spcPts val="1200"/>
              </a:spcAft>
              <a:buNone/>
            </a:pPr>
            <a:r>
              <a:rPr lang="en"/>
              <a:t>Goldman Sachs has the lowest Kurtosis       ( &lt; -0.5)</a:t>
            </a:r>
            <a:endParaRPr/>
          </a:p>
        </p:txBody>
      </p:sp>
      <p:pic>
        <p:nvPicPr>
          <p:cNvPr id="211" name="Google Shape;211;p27"/>
          <p:cNvPicPr preferRelativeResize="0"/>
          <p:nvPr/>
        </p:nvPicPr>
        <p:blipFill>
          <a:blip r:embed="rId3">
            <a:alphaModFix/>
          </a:blip>
          <a:stretch>
            <a:fillRect/>
          </a:stretch>
        </p:blipFill>
        <p:spPr>
          <a:xfrm>
            <a:off x="729450" y="1818163"/>
            <a:ext cx="4433701" cy="2782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 Labels for the Biplots</a:t>
            </a:r>
            <a:endParaRPr/>
          </a:p>
        </p:txBody>
      </p:sp>
      <p:pic>
        <p:nvPicPr>
          <p:cNvPr id="217" name="Google Shape;217;p28"/>
          <p:cNvPicPr preferRelativeResize="0"/>
          <p:nvPr/>
        </p:nvPicPr>
        <p:blipFill>
          <a:blip r:embed="rId3">
            <a:alphaModFix/>
          </a:blip>
          <a:stretch>
            <a:fillRect/>
          </a:stretch>
        </p:blipFill>
        <p:spPr>
          <a:xfrm>
            <a:off x="152400" y="1853850"/>
            <a:ext cx="8839198" cy="1087777"/>
          </a:xfrm>
          <a:prstGeom prst="rect">
            <a:avLst/>
          </a:prstGeom>
          <a:noFill/>
          <a:ln>
            <a:noFill/>
          </a:ln>
        </p:spPr>
      </p:pic>
      <p:pic>
        <p:nvPicPr>
          <p:cNvPr id="218" name="Google Shape;218;p28"/>
          <p:cNvPicPr preferRelativeResize="0"/>
          <p:nvPr/>
        </p:nvPicPr>
        <p:blipFill>
          <a:blip r:embed="rId4">
            <a:alphaModFix/>
          </a:blip>
          <a:stretch>
            <a:fillRect/>
          </a:stretch>
        </p:blipFill>
        <p:spPr>
          <a:xfrm>
            <a:off x="152400" y="2998552"/>
            <a:ext cx="8839202" cy="1088770"/>
          </a:xfrm>
          <a:prstGeom prst="rect">
            <a:avLst/>
          </a:prstGeom>
          <a:noFill/>
          <a:ln>
            <a:noFill/>
          </a:ln>
        </p:spPr>
      </p:pic>
      <p:pic>
        <p:nvPicPr>
          <p:cNvPr id="219" name="Google Shape;219;p28"/>
          <p:cNvPicPr preferRelativeResize="0"/>
          <p:nvPr/>
        </p:nvPicPr>
        <p:blipFill>
          <a:blip r:embed="rId5">
            <a:alphaModFix/>
          </a:blip>
          <a:stretch>
            <a:fillRect/>
          </a:stretch>
        </p:blipFill>
        <p:spPr>
          <a:xfrm>
            <a:off x="200150" y="4087325"/>
            <a:ext cx="8030567" cy="1013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740"/>
              <a:t>Visualization - Biplots of PCA</a:t>
            </a:r>
            <a:endParaRPr sz="1740"/>
          </a:p>
        </p:txBody>
      </p:sp>
      <p:pic>
        <p:nvPicPr>
          <p:cNvPr id="225" name="Google Shape;225;p29"/>
          <p:cNvPicPr preferRelativeResize="0"/>
          <p:nvPr/>
        </p:nvPicPr>
        <p:blipFill>
          <a:blip r:embed="rId3">
            <a:alphaModFix/>
          </a:blip>
          <a:stretch>
            <a:fillRect/>
          </a:stretch>
        </p:blipFill>
        <p:spPr>
          <a:xfrm>
            <a:off x="778256" y="1759788"/>
            <a:ext cx="3323981" cy="1623925"/>
          </a:xfrm>
          <a:prstGeom prst="rect">
            <a:avLst/>
          </a:prstGeom>
          <a:noFill/>
          <a:ln>
            <a:noFill/>
          </a:ln>
        </p:spPr>
      </p:pic>
      <p:pic>
        <p:nvPicPr>
          <p:cNvPr id="226" name="Google Shape;226;p29"/>
          <p:cNvPicPr preferRelativeResize="0"/>
          <p:nvPr/>
        </p:nvPicPr>
        <p:blipFill>
          <a:blip r:embed="rId4">
            <a:alphaModFix/>
          </a:blip>
          <a:stretch>
            <a:fillRect/>
          </a:stretch>
        </p:blipFill>
        <p:spPr>
          <a:xfrm>
            <a:off x="4881550" y="1721713"/>
            <a:ext cx="3372799" cy="1623942"/>
          </a:xfrm>
          <a:prstGeom prst="rect">
            <a:avLst/>
          </a:prstGeom>
          <a:noFill/>
          <a:ln>
            <a:noFill/>
          </a:ln>
        </p:spPr>
      </p:pic>
      <p:pic>
        <p:nvPicPr>
          <p:cNvPr id="227" name="Google Shape;227;p29"/>
          <p:cNvPicPr preferRelativeResize="0"/>
          <p:nvPr/>
        </p:nvPicPr>
        <p:blipFill>
          <a:blip r:embed="rId5">
            <a:alphaModFix/>
          </a:blip>
          <a:stretch>
            <a:fillRect/>
          </a:stretch>
        </p:blipFill>
        <p:spPr>
          <a:xfrm>
            <a:off x="2817875" y="3345650"/>
            <a:ext cx="3311451" cy="1623925"/>
          </a:xfrm>
          <a:prstGeom prst="rect">
            <a:avLst/>
          </a:prstGeom>
          <a:noFill/>
          <a:ln>
            <a:noFill/>
          </a:ln>
        </p:spPr>
      </p:pic>
      <p:sp>
        <p:nvSpPr>
          <p:cNvPr id="228" name="Google Shape;228;p29"/>
          <p:cNvSpPr txBox="1"/>
          <p:nvPr/>
        </p:nvSpPr>
        <p:spPr>
          <a:xfrm>
            <a:off x="6186150" y="3250425"/>
            <a:ext cx="702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100">
              <a:latin typeface="Lato"/>
              <a:ea typeface="Lato"/>
              <a:cs typeface="Lato"/>
              <a:sym typeface="Lato"/>
            </a:endParaRPr>
          </a:p>
        </p:txBody>
      </p:sp>
      <p:sp>
        <p:nvSpPr>
          <p:cNvPr id="229" name="Google Shape;229;p29"/>
          <p:cNvSpPr txBox="1"/>
          <p:nvPr/>
        </p:nvSpPr>
        <p:spPr>
          <a:xfrm>
            <a:off x="327950" y="3980625"/>
            <a:ext cx="2041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Lato"/>
                <a:ea typeface="Lato"/>
                <a:cs typeface="Lato"/>
                <a:sym typeface="Lato"/>
              </a:rPr>
              <a:t>Top Left-Right : MS, GS</a:t>
            </a:r>
            <a:endParaRPr sz="1100">
              <a:latin typeface="Lato"/>
              <a:ea typeface="Lato"/>
              <a:cs typeface="Lato"/>
              <a:sym typeface="Lato"/>
            </a:endParaRPr>
          </a:p>
          <a:p>
            <a:pPr indent="0" lvl="0" marL="0" rtl="0" algn="ctr">
              <a:spcBef>
                <a:spcPts val="0"/>
              </a:spcBef>
              <a:spcAft>
                <a:spcPts val="0"/>
              </a:spcAft>
              <a:buNone/>
            </a:pPr>
            <a:r>
              <a:rPr lang="en" sz="1100">
                <a:latin typeface="Lato"/>
                <a:ea typeface="Lato"/>
                <a:cs typeface="Lato"/>
                <a:sym typeface="Lato"/>
              </a:rPr>
              <a:t>Bottom: Nike</a:t>
            </a:r>
            <a:endParaRPr sz="1100">
              <a:latin typeface="Lato"/>
              <a:ea typeface="Lato"/>
              <a:cs typeface="Lato"/>
              <a:sym typeface="Lato"/>
            </a:endParaRPr>
          </a:p>
        </p:txBody>
      </p:sp>
      <p:sp>
        <p:nvSpPr>
          <p:cNvPr id="230" name="Google Shape;230;p29"/>
          <p:cNvSpPr txBox="1"/>
          <p:nvPr>
            <p:ph idx="1" type="body"/>
          </p:nvPr>
        </p:nvSpPr>
        <p:spPr>
          <a:xfrm>
            <a:off x="169700" y="4202900"/>
            <a:ext cx="2473500" cy="8094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t/>
            </a:r>
            <a:endParaRPr sz="700"/>
          </a:p>
          <a:p>
            <a:pPr indent="0" lvl="0" marL="0" rtl="0" algn="ctr">
              <a:spcBef>
                <a:spcPts val="1200"/>
              </a:spcBef>
              <a:spcAft>
                <a:spcPts val="1200"/>
              </a:spcAft>
              <a:buNone/>
            </a:pPr>
            <a:r>
              <a:rPr lang="en" sz="700"/>
              <a:t>ATM - shown as </a:t>
            </a:r>
            <a:r>
              <a:rPr b="1" lang="en" sz="700"/>
              <a:t>equal </a:t>
            </a:r>
            <a:r>
              <a:rPr lang="en" sz="700"/>
              <a:t>: marketOpen = marketClose</a:t>
            </a:r>
            <a:br>
              <a:rPr lang="en" sz="700"/>
            </a:br>
            <a:r>
              <a:rPr lang="en" sz="700"/>
              <a:t>OTM- shown as </a:t>
            </a:r>
            <a:r>
              <a:rPr b="1" lang="en" sz="700"/>
              <a:t>up</a:t>
            </a:r>
            <a:r>
              <a:rPr lang="en" sz="700"/>
              <a:t> : marketOpen &lt; marketClose</a:t>
            </a:r>
            <a:br>
              <a:rPr lang="en" sz="700"/>
            </a:br>
            <a:r>
              <a:rPr lang="en" sz="700"/>
              <a:t>ITM-  </a:t>
            </a:r>
            <a:r>
              <a:rPr b="1" lang="en" sz="700"/>
              <a:t>down :</a:t>
            </a:r>
            <a:r>
              <a:rPr lang="en" sz="700"/>
              <a:t> marketOpen &gt; marketClose</a:t>
            </a:r>
            <a:endParaRPr sz="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740"/>
              <a:t>Visualization - Biplots of t-SNE</a:t>
            </a:r>
            <a:endParaRPr sz="1740"/>
          </a:p>
        </p:txBody>
      </p:sp>
      <p:pic>
        <p:nvPicPr>
          <p:cNvPr id="236" name="Google Shape;236;p30"/>
          <p:cNvPicPr preferRelativeResize="0"/>
          <p:nvPr/>
        </p:nvPicPr>
        <p:blipFill>
          <a:blip r:embed="rId3">
            <a:alphaModFix/>
          </a:blip>
          <a:stretch>
            <a:fillRect/>
          </a:stretch>
        </p:blipFill>
        <p:spPr>
          <a:xfrm>
            <a:off x="905825" y="1709825"/>
            <a:ext cx="3475791" cy="1647774"/>
          </a:xfrm>
          <a:prstGeom prst="rect">
            <a:avLst/>
          </a:prstGeom>
          <a:noFill/>
          <a:ln>
            <a:noFill/>
          </a:ln>
        </p:spPr>
      </p:pic>
      <p:pic>
        <p:nvPicPr>
          <p:cNvPr id="237" name="Google Shape;237;p30"/>
          <p:cNvPicPr preferRelativeResize="0"/>
          <p:nvPr/>
        </p:nvPicPr>
        <p:blipFill>
          <a:blip r:embed="rId4">
            <a:alphaModFix/>
          </a:blip>
          <a:stretch>
            <a:fillRect/>
          </a:stretch>
        </p:blipFill>
        <p:spPr>
          <a:xfrm>
            <a:off x="4870600" y="1677800"/>
            <a:ext cx="3475801" cy="1711812"/>
          </a:xfrm>
          <a:prstGeom prst="rect">
            <a:avLst/>
          </a:prstGeom>
          <a:noFill/>
          <a:ln>
            <a:noFill/>
          </a:ln>
        </p:spPr>
      </p:pic>
      <p:pic>
        <p:nvPicPr>
          <p:cNvPr id="238" name="Google Shape;238;p30"/>
          <p:cNvPicPr preferRelativeResize="0"/>
          <p:nvPr/>
        </p:nvPicPr>
        <p:blipFill>
          <a:blip r:embed="rId5">
            <a:alphaModFix/>
          </a:blip>
          <a:stretch>
            <a:fillRect/>
          </a:stretch>
        </p:blipFill>
        <p:spPr>
          <a:xfrm>
            <a:off x="2834100" y="3357610"/>
            <a:ext cx="3475800" cy="1714440"/>
          </a:xfrm>
          <a:prstGeom prst="rect">
            <a:avLst/>
          </a:prstGeom>
          <a:noFill/>
          <a:ln>
            <a:noFill/>
          </a:ln>
        </p:spPr>
      </p:pic>
      <p:sp>
        <p:nvSpPr>
          <p:cNvPr id="239" name="Google Shape;239;p30"/>
          <p:cNvSpPr txBox="1"/>
          <p:nvPr/>
        </p:nvSpPr>
        <p:spPr>
          <a:xfrm>
            <a:off x="327950" y="3980625"/>
            <a:ext cx="2041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Lato"/>
                <a:ea typeface="Lato"/>
                <a:cs typeface="Lato"/>
                <a:sym typeface="Lato"/>
              </a:rPr>
              <a:t>Top Left-Right : MS, GS</a:t>
            </a:r>
            <a:endParaRPr sz="1100">
              <a:latin typeface="Lato"/>
              <a:ea typeface="Lato"/>
              <a:cs typeface="Lato"/>
              <a:sym typeface="Lato"/>
            </a:endParaRPr>
          </a:p>
          <a:p>
            <a:pPr indent="0" lvl="0" marL="0" rtl="0" algn="ctr">
              <a:spcBef>
                <a:spcPts val="0"/>
              </a:spcBef>
              <a:spcAft>
                <a:spcPts val="0"/>
              </a:spcAft>
              <a:buNone/>
            </a:pPr>
            <a:r>
              <a:rPr lang="en" sz="1100">
                <a:latin typeface="Lato"/>
                <a:ea typeface="Lato"/>
                <a:cs typeface="Lato"/>
                <a:sym typeface="Lato"/>
              </a:rPr>
              <a:t>Bottom: Nike</a:t>
            </a:r>
            <a:endParaRPr sz="1100">
              <a:latin typeface="Lato"/>
              <a:ea typeface="Lato"/>
              <a:cs typeface="Lato"/>
              <a:sym typeface="Lato"/>
            </a:endParaRPr>
          </a:p>
        </p:txBody>
      </p:sp>
      <p:sp>
        <p:nvSpPr>
          <p:cNvPr id="240" name="Google Shape;240;p30"/>
          <p:cNvSpPr txBox="1"/>
          <p:nvPr>
            <p:ph idx="1" type="body"/>
          </p:nvPr>
        </p:nvSpPr>
        <p:spPr>
          <a:xfrm>
            <a:off x="169700" y="4202900"/>
            <a:ext cx="2473500" cy="8094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t/>
            </a:r>
            <a:endParaRPr sz="700"/>
          </a:p>
          <a:p>
            <a:pPr indent="0" lvl="0" marL="0" rtl="0" algn="ctr">
              <a:spcBef>
                <a:spcPts val="1200"/>
              </a:spcBef>
              <a:spcAft>
                <a:spcPts val="1200"/>
              </a:spcAft>
              <a:buNone/>
            </a:pPr>
            <a:r>
              <a:rPr lang="en" sz="700"/>
              <a:t>ATM - shown as </a:t>
            </a:r>
            <a:r>
              <a:rPr b="1" lang="en" sz="700"/>
              <a:t>equal </a:t>
            </a:r>
            <a:r>
              <a:rPr lang="en" sz="700"/>
              <a:t>: marketOpen = marketClose</a:t>
            </a:r>
            <a:br>
              <a:rPr lang="en" sz="700"/>
            </a:br>
            <a:r>
              <a:rPr lang="en" sz="700"/>
              <a:t>OTM- shown as </a:t>
            </a:r>
            <a:r>
              <a:rPr b="1" lang="en" sz="700"/>
              <a:t>up</a:t>
            </a:r>
            <a:r>
              <a:rPr lang="en" sz="700"/>
              <a:t> : marketOpen &lt; marketClose</a:t>
            </a:r>
            <a:br>
              <a:rPr lang="en" sz="700"/>
            </a:br>
            <a:r>
              <a:rPr lang="en" sz="700"/>
              <a:t>ITM-  </a:t>
            </a:r>
            <a:r>
              <a:rPr b="1" lang="en" sz="700"/>
              <a:t>down :</a:t>
            </a:r>
            <a:r>
              <a:rPr lang="en" sz="700"/>
              <a:t> marketOpen &gt; marketClose</a:t>
            </a:r>
            <a:endParaRPr sz="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740"/>
              <a:t>Visualization - Biplots of LLE</a:t>
            </a:r>
            <a:endParaRPr sz="1740"/>
          </a:p>
        </p:txBody>
      </p:sp>
      <p:pic>
        <p:nvPicPr>
          <p:cNvPr id="246" name="Google Shape;246;p31"/>
          <p:cNvPicPr preferRelativeResize="0"/>
          <p:nvPr/>
        </p:nvPicPr>
        <p:blipFill>
          <a:blip r:embed="rId3">
            <a:alphaModFix/>
          </a:blip>
          <a:stretch>
            <a:fillRect/>
          </a:stretch>
        </p:blipFill>
        <p:spPr>
          <a:xfrm>
            <a:off x="1323710" y="1901475"/>
            <a:ext cx="2948166" cy="1372425"/>
          </a:xfrm>
          <a:prstGeom prst="rect">
            <a:avLst/>
          </a:prstGeom>
          <a:noFill/>
          <a:ln>
            <a:noFill/>
          </a:ln>
        </p:spPr>
      </p:pic>
      <p:pic>
        <p:nvPicPr>
          <p:cNvPr id="247" name="Google Shape;247;p31"/>
          <p:cNvPicPr preferRelativeResize="0"/>
          <p:nvPr/>
        </p:nvPicPr>
        <p:blipFill>
          <a:blip r:embed="rId4">
            <a:alphaModFix/>
          </a:blip>
          <a:stretch>
            <a:fillRect/>
          </a:stretch>
        </p:blipFill>
        <p:spPr>
          <a:xfrm>
            <a:off x="4498175" y="1853850"/>
            <a:ext cx="3032851" cy="1446575"/>
          </a:xfrm>
          <a:prstGeom prst="rect">
            <a:avLst/>
          </a:prstGeom>
          <a:noFill/>
          <a:ln>
            <a:noFill/>
          </a:ln>
        </p:spPr>
      </p:pic>
      <p:pic>
        <p:nvPicPr>
          <p:cNvPr id="248" name="Google Shape;248;p31"/>
          <p:cNvPicPr preferRelativeResize="0"/>
          <p:nvPr/>
        </p:nvPicPr>
        <p:blipFill>
          <a:blip r:embed="rId5">
            <a:alphaModFix/>
          </a:blip>
          <a:stretch>
            <a:fillRect/>
          </a:stretch>
        </p:blipFill>
        <p:spPr>
          <a:xfrm>
            <a:off x="2883900" y="3395675"/>
            <a:ext cx="2878726" cy="1372426"/>
          </a:xfrm>
          <a:prstGeom prst="rect">
            <a:avLst/>
          </a:prstGeom>
          <a:noFill/>
          <a:ln>
            <a:noFill/>
          </a:ln>
        </p:spPr>
      </p:pic>
      <p:sp>
        <p:nvSpPr>
          <p:cNvPr id="249" name="Google Shape;249;p31"/>
          <p:cNvSpPr txBox="1"/>
          <p:nvPr/>
        </p:nvSpPr>
        <p:spPr>
          <a:xfrm>
            <a:off x="601800" y="3321525"/>
            <a:ext cx="2041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Lato"/>
                <a:ea typeface="Lato"/>
                <a:cs typeface="Lato"/>
                <a:sym typeface="Lato"/>
              </a:rPr>
              <a:t>Top Left-Right : MS, GS</a:t>
            </a:r>
            <a:endParaRPr sz="1100">
              <a:latin typeface="Lato"/>
              <a:ea typeface="Lato"/>
              <a:cs typeface="Lato"/>
              <a:sym typeface="Lato"/>
            </a:endParaRPr>
          </a:p>
          <a:p>
            <a:pPr indent="0" lvl="0" marL="0" rtl="0" algn="ctr">
              <a:spcBef>
                <a:spcPts val="0"/>
              </a:spcBef>
              <a:spcAft>
                <a:spcPts val="0"/>
              </a:spcAft>
              <a:buNone/>
            </a:pPr>
            <a:r>
              <a:rPr lang="en" sz="1100">
                <a:latin typeface="Lato"/>
                <a:ea typeface="Lato"/>
                <a:cs typeface="Lato"/>
                <a:sym typeface="Lato"/>
              </a:rPr>
              <a:t>Bottom: Nike</a:t>
            </a:r>
            <a:endParaRPr sz="1100">
              <a:latin typeface="Lato"/>
              <a:ea typeface="Lato"/>
              <a:cs typeface="Lato"/>
              <a:sym typeface="Lato"/>
            </a:endParaRPr>
          </a:p>
        </p:txBody>
      </p:sp>
      <p:sp>
        <p:nvSpPr>
          <p:cNvPr id="250" name="Google Shape;250;p31"/>
          <p:cNvSpPr txBox="1"/>
          <p:nvPr>
            <p:ph idx="1" type="body"/>
          </p:nvPr>
        </p:nvSpPr>
        <p:spPr>
          <a:xfrm>
            <a:off x="241250" y="4202900"/>
            <a:ext cx="2473500" cy="8094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t/>
            </a:r>
            <a:endParaRPr sz="700"/>
          </a:p>
          <a:p>
            <a:pPr indent="0" lvl="0" marL="0" rtl="0" algn="ctr">
              <a:spcBef>
                <a:spcPts val="1200"/>
              </a:spcBef>
              <a:spcAft>
                <a:spcPts val="1200"/>
              </a:spcAft>
              <a:buNone/>
            </a:pPr>
            <a:r>
              <a:rPr lang="en" sz="700"/>
              <a:t>ATM - shown as </a:t>
            </a:r>
            <a:r>
              <a:rPr b="1" lang="en" sz="700"/>
              <a:t>equal </a:t>
            </a:r>
            <a:r>
              <a:rPr lang="en" sz="700"/>
              <a:t>: marketOpen = marketClose</a:t>
            </a:r>
            <a:br>
              <a:rPr lang="en" sz="700"/>
            </a:br>
            <a:r>
              <a:rPr lang="en" sz="700"/>
              <a:t>OTM- shown as </a:t>
            </a:r>
            <a:r>
              <a:rPr b="1" lang="en" sz="700"/>
              <a:t>up</a:t>
            </a:r>
            <a:r>
              <a:rPr lang="en" sz="700"/>
              <a:t> : marketOpen &lt; marketClose</a:t>
            </a:r>
            <a:br>
              <a:rPr lang="en" sz="700"/>
            </a:br>
            <a:r>
              <a:rPr lang="en" sz="700"/>
              <a:t>ITM-  </a:t>
            </a:r>
            <a:r>
              <a:rPr b="1" lang="en" sz="700"/>
              <a:t>down :</a:t>
            </a:r>
            <a:r>
              <a:rPr lang="en" sz="700"/>
              <a:t> marketOpen &gt; marketClose</a:t>
            </a: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idx="1" type="body"/>
          </p:nvPr>
        </p:nvSpPr>
        <p:spPr>
          <a:xfrm>
            <a:off x="729450" y="1912200"/>
            <a:ext cx="3961500" cy="29337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None/>
            </a:pPr>
            <a:r>
              <a:rPr lang="en" sz="1746">
                <a:solidFill>
                  <a:srgbClr val="212529"/>
                </a:solidFill>
              </a:rPr>
              <a:t>If a matrix </a:t>
            </a:r>
            <a:r>
              <a:rPr i="1" lang="en" sz="1746">
                <a:solidFill>
                  <a:srgbClr val="212529"/>
                </a:solidFill>
              </a:rPr>
              <a:t>A </a:t>
            </a:r>
            <a:r>
              <a:rPr lang="en" sz="1746">
                <a:solidFill>
                  <a:srgbClr val="212529"/>
                </a:solidFill>
              </a:rPr>
              <a:t>has a matrix of eigenvectors P that is not invertible, then </a:t>
            </a:r>
            <a:r>
              <a:rPr i="1" lang="en" sz="1746">
                <a:solidFill>
                  <a:srgbClr val="212529"/>
                </a:solidFill>
              </a:rPr>
              <a:t> A</a:t>
            </a:r>
            <a:r>
              <a:rPr lang="en" sz="1746">
                <a:solidFill>
                  <a:srgbClr val="212529"/>
                </a:solidFill>
              </a:rPr>
              <a:t> does not have an eigen decomposition. However, if </a:t>
            </a:r>
            <a:r>
              <a:rPr i="1" lang="en" sz="1746">
                <a:solidFill>
                  <a:srgbClr val="212529"/>
                </a:solidFill>
              </a:rPr>
              <a:t>A </a:t>
            </a:r>
            <a:r>
              <a:rPr lang="en" sz="1746">
                <a:solidFill>
                  <a:srgbClr val="212529"/>
                </a:solidFill>
              </a:rPr>
              <a:t>is an </a:t>
            </a:r>
            <a:r>
              <a:rPr i="1" lang="en" sz="1746">
                <a:solidFill>
                  <a:srgbClr val="212529"/>
                </a:solidFill>
              </a:rPr>
              <a:t>m × n</a:t>
            </a:r>
            <a:r>
              <a:rPr lang="en" sz="1746">
                <a:solidFill>
                  <a:srgbClr val="212529"/>
                </a:solidFill>
              </a:rPr>
              <a:t> real matrix with </a:t>
            </a:r>
            <a:r>
              <a:rPr i="1" lang="en" sz="1746">
                <a:solidFill>
                  <a:srgbClr val="212529"/>
                </a:solidFill>
              </a:rPr>
              <a:t>m &gt; n</a:t>
            </a:r>
            <a:r>
              <a:rPr lang="en" sz="1746">
                <a:solidFill>
                  <a:srgbClr val="212529"/>
                </a:solidFill>
              </a:rPr>
              <a:t>, then A can be written in the SVD form as: </a:t>
            </a:r>
            <a:br>
              <a:rPr lang="en" sz="1746">
                <a:solidFill>
                  <a:srgbClr val="212529"/>
                </a:solidFill>
              </a:rPr>
            </a:br>
            <a:r>
              <a:rPr lang="en" sz="1746">
                <a:solidFill>
                  <a:srgbClr val="212529"/>
                </a:solidFill>
              </a:rPr>
              <a:t>	</a:t>
            </a:r>
            <a:r>
              <a:rPr i="1" lang="en" sz="1746">
                <a:solidFill>
                  <a:srgbClr val="212529"/>
                </a:solidFill>
              </a:rPr>
              <a:t>A </a:t>
            </a:r>
            <a:r>
              <a:rPr lang="en" sz="1746">
                <a:solidFill>
                  <a:srgbClr val="212529"/>
                </a:solidFill>
              </a:rPr>
              <a:t>= </a:t>
            </a:r>
            <a:r>
              <a:rPr i="1" lang="en" sz="1746">
                <a:solidFill>
                  <a:srgbClr val="212529"/>
                </a:solidFill>
              </a:rPr>
              <a:t>UDV</a:t>
            </a:r>
            <a:r>
              <a:rPr baseline="30000" i="1" lang="en" sz="1746">
                <a:solidFill>
                  <a:srgbClr val="212529"/>
                </a:solidFill>
              </a:rPr>
              <a:t>T</a:t>
            </a:r>
            <a:r>
              <a:rPr baseline="30000" lang="en" sz="1746">
                <a:solidFill>
                  <a:srgbClr val="212529"/>
                </a:solidFill>
              </a:rPr>
              <a:t> </a:t>
            </a:r>
            <a:br>
              <a:rPr baseline="30000" lang="en" sz="1746">
                <a:solidFill>
                  <a:srgbClr val="212529"/>
                </a:solidFill>
              </a:rPr>
            </a:br>
            <a:r>
              <a:rPr lang="en" sz="1500">
                <a:solidFill>
                  <a:srgbClr val="212529"/>
                </a:solidFill>
              </a:rPr>
              <a:t>where </a:t>
            </a:r>
            <a:br>
              <a:rPr lang="en" sz="1500">
                <a:solidFill>
                  <a:srgbClr val="212529"/>
                </a:solidFill>
              </a:rPr>
            </a:br>
            <a:r>
              <a:rPr i="1" lang="en" sz="1500">
                <a:solidFill>
                  <a:srgbClr val="212529"/>
                </a:solidFill>
              </a:rPr>
              <a:t>D</a:t>
            </a:r>
            <a:r>
              <a:rPr lang="en" sz="1500">
                <a:solidFill>
                  <a:srgbClr val="212529"/>
                </a:solidFill>
              </a:rPr>
              <a:t> is </a:t>
            </a:r>
            <a:r>
              <a:rPr i="1" lang="en" sz="1500">
                <a:solidFill>
                  <a:srgbClr val="212529"/>
                </a:solidFill>
              </a:rPr>
              <a:t>rxr</a:t>
            </a:r>
            <a:r>
              <a:rPr lang="en" sz="1500">
                <a:solidFill>
                  <a:srgbClr val="212529"/>
                </a:solidFill>
              </a:rPr>
              <a:t> </a:t>
            </a:r>
            <a:r>
              <a:rPr lang="en" sz="1500">
                <a:solidFill>
                  <a:srgbClr val="212529"/>
                </a:solidFill>
              </a:rPr>
              <a:t>diagonal</a:t>
            </a:r>
            <a:r>
              <a:rPr lang="en" sz="1500">
                <a:solidFill>
                  <a:srgbClr val="212529"/>
                </a:solidFill>
              </a:rPr>
              <a:t> matrix. The diagonal values are called singular values of </a:t>
            </a:r>
            <a:r>
              <a:rPr i="1" lang="en" sz="1500">
                <a:solidFill>
                  <a:srgbClr val="212529"/>
                </a:solidFill>
              </a:rPr>
              <a:t>A</a:t>
            </a:r>
            <a:r>
              <a:rPr lang="en" sz="1500">
                <a:solidFill>
                  <a:srgbClr val="212529"/>
                </a:solidFill>
              </a:rPr>
              <a:t> and are in a decreasing order with the biggest on the top.</a:t>
            </a:r>
            <a:br>
              <a:rPr lang="en" sz="1500">
                <a:solidFill>
                  <a:srgbClr val="212529"/>
                </a:solidFill>
              </a:rPr>
            </a:br>
            <a:r>
              <a:rPr i="1" lang="en" sz="1500">
                <a:solidFill>
                  <a:srgbClr val="212529"/>
                </a:solidFill>
              </a:rPr>
              <a:t>U</a:t>
            </a:r>
            <a:r>
              <a:rPr lang="en" sz="1500">
                <a:solidFill>
                  <a:srgbClr val="212529"/>
                </a:solidFill>
              </a:rPr>
              <a:t> is </a:t>
            </a:r>
            <a:r>
              <a:rPr i="1" lang="en" sz="1500">
                <a:solidFill>
                  <a:srgbClr val="212529"/>
                </a:solidFill>
              </a:rPr>
              <a:t>m × r </a:t>
            </a:r>
            <a:r>
              <a:rPr lang="en" sz="1500">
                <a:solidFill>
                  <a:srgbClr val="212529"/>
                </a:solidFill>
              </a:rPr>
              <a:t>column-orthogonal matrix. The columns of U are called the left singular vectors for corresponding singular values</a:t>
            </a:r>
            <a:br>
              <a:rPr lang="en" sz="1500">
                <a:solidFill>
                  <a:srgbClr val="212529"/>
                </a:solidFill>
              </a:rPr>
            </a:br>
            <a:r>
              <a:rPr lang="en" sz="1500">
                <a:solidFill>
                  <a:srgbClr val="212529"/>
                </a:solidFill>
              </a:rPr>
              <a:t>and </a:t>
            </a:r>
            <a:r>
              <a:rPr i="1" lang="en" sz="1500">
                <a:solidFill>
                  <a:srgbClr val="212529"/>
                </a:solidFill>
              </a:rPr>
              <a:t>V</a:t>
            </a:r>
            <a:r>
              <a:rPr lang="en" sz="1500">
                <a:solidFill>
                  <a:srgbClr val="212529"/>
                </a:solidFill>
              </a:rPr>
              <a:t> is </a:t>
            </a:r>
            <a:r>
              <a:rPr i="1" lang="en" sz="1500">
                <a:solidFill>
                  <a:srgbClr val="212529"/>
                </a:solidFill>
              </a:rPr>
              <a:t>n × r </a:t>
            </a:r>
            <a:r>
              <a:rPr lang="en" sz="1500">
                <a:solidFill>
                  <a:srgbClr val="212529"/>
                </a:solidFill>
              </a:rPr>
              <a:t>column-orthogonal matrix. The columns of </a:t>
            </a:r>
            <a:r>
              <a:rPr i="1" lang="en" sz="1500">
                <a:solidFill>
                  <a:srgbClr val="212529"/>
                </a:solidFill>
              </a:rPr>
              <a:t>V</a:t>
            </a:r>
            <a:r>
              <a:rPr lang="en" sz="1500">
                <a:solidFill>
                  <a:srgbClr val="212529"/>
                </a:solidFill>
              </a:rPr>
              <a:t> are called the right singular vectors for corresponding singular values.</a:t>
            </a:r>
            <a:endParaRPr sz="1500">
              <a:solidFill>
                <a:srgbClr val="212529"/>
              </a:solidFill>
            </a:endParaRPr>
          </a:p>
        </p:txBody>
      </p:sp>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Single Value Decomposition (SVD)</a:t>
            </a:r>
            <a:endParaRPr/>
          </a:p>
        </p:txBody>
      </p:sp>
      <p:sp>
        <p:nvSpPr>
          <p:cNvPr id="94" name="Google Shape;94;p14"/>
          <p:cNvSpPr txBox="1"/>
          <p:nvPr/>
        </p:nvSpPr>
        <p:spPr>
          <a:xfrm>
            <a:off x="5072050" y="1822525"/>
            <a:ext cx="3842400" cy="311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rgbClr val="212529"/>
                </a:solidFill>
                <a:latin typeface="Lato"/>
                <a:ea typeface="Lato"/>
                <a:cs typeface="Lato"/>
                <a:sym typeface="Lato"/>
              </a:rPr>
              <a:t>For a complex matrix </a:t>
            </a:r>
            <a:r>
              <a:rPr i="1" lang="en" sz="1500">
                <a:solidFill>
                  <a:srgbClr val="212529"/>
                </a:solidFill>
                <a:latin typeface="Lato"/>
                <a:ea typeface="Lato"/>
                <a:cs typeface="Lato"/>
                <a:sym typeface="Lato"/>
              </a:rPr>
              <a:t>A</a:t>
            </a:r>
            <a:r>
              <a:rPr lang="en" sz="1500">
                <a:solidFill>
                  <a:srgbClr val="212529"/>
                </a:solidFill>
                <a:latin typeface="Lato"/>
                <a:ea typeface="Lato"/>
                <a:cs typeface="Lato"/>
                <a:sym typeface="Lato"/>
              </a:rPr>
              <a:t>, the SVD is a decomposition into the form</a:t>
            </a:r>
            <a:endParaRPr sz="1500">
              <a:solidFill>
                <a:srgbClr val="212529"/>
              </a:solidFill>
              <a:latin typeface="Lato"/>
              <a:ea typeface="Lato"/>
              <a:cs typeface="Lato"/>
              <a:sym typeface="Lato"/>
            </a:endParaRPr>
          </a:p>
          <a:p>
            <a:pPr indent="0" lvl="0" marL="0" rtl="0" algn="l">
              <a:lnSpc>
                <a:spcPct val="115000"/>
              </a:lnSpc>
              <a:spcBef>
                <a:spcPts val="1200"/>
              </a:spcBef>
              <a:spcAft>
                <a:spcPts val="0"/>
              </a:spcAft>
              <a:buNone/>
            </a:pPr>
            <a:r>
              <a:rPr lang="en" sz="1500">
                <a:solidFill>
                  <a:srgbClr val="212529"/>
                </a:solidFill>
                <a:latin typeface="Lato"/>
                <a:ea typeface="Lato"/>
                <a:cs typeface="Lato"/>
                <a:sym typeface="Lato"/>
              </a:rPr>
              <a:t>		</a:t>
            </a:r>
            <a:r>
              <a:rPr i="1" lang="en" sz="1500">
                <a:solidFill>
                  <a:srgbClr val="212529"/>
                </a:solidFill>
                <a:latin typeface="Lato"/>
                <a:ea typeface="Lato"/>
                <a:cs typeface="Lato"/>
                <a:sym typeface="Lato"/>
              </a:rPr>
              <a:t>A </a:t>
            </a:r>
            <a:r>
              <a:rPr lang="en" sz="1500">
                <a:solidFill>
                  <a:srgbClr val="212529"/>
                </a:solidFill>
                <a:latin typeface="Lato"/>
                <a:ea typeface="Lato"/>
                <a:cs typeface="Lato"/>
                <a:sym typeface="Lato"/>
              </a:rPr>
              <a:t>= </a:t>
            </a:r>
            <a:r>
              <a:rPr i="1" lang="en" sz="1500">
                <a:solidFill>
                  <a:srgbClr val="212529"/>
                </a:solidFill>
                <a:latin typeface="Lato"/>
                <a:ea typeface="Lato"/>
                <a:cs typeface="Lato"/>
                <a:sym typeface="Lato"/>
              </a:rPr>
              <a:t>UDV</a:t>
            </a:r>
            <a:r>
              <a:rPr baseline="30000" i="1" lang="en" sz="1500">
                <a:solidFill>
                  <a:srgbClr val="212529"/>
                </a:solidFill>
                <a:latin typeface="Lato"/>
                <a:ea typeface="Lato"/>
                <a:cs typeface="Lato"/>
                <a:sym typeface="Lato"/>
              </a:rPr>
              <a:t>H</a:t>
            </a:r>
            <a:r>
              <a:rPr baseline="30000" lang="en" sz="1500">
                <a:solidFill>
                  <a:srgbClr val="212529"/>
                </a:solidFill>
                <a:latin typeface="Lato"/>
                <a:ea typeface="Lato"/>
                <a:cs typeface="Lato"/>
                <a:sym typeface="Lato"/>
              </a:rPr>
              <a:t> </a:t>
            </a:r>
            <a:endParaRPr baseline="30000" sz="1500">
              <a:solidFill>
                <a:srgbClr val="212529"/>
              </a:solidFill>
              <a:latin typeface="Lato"/>
              <a:ea typeface="Lato"/>
              <a:cs typeface="Lato"/>
              <a:sym typeface="Lato"/>
            </a:endParaRPr>
          </a:p>
          <a:p>
            <a:pPr indent="0" lvl="0" marL="0" rtl="0" algn="l">
              <a:lnSpc>
                <a:spcPct val="115000"/>
              </a:lnSpc>
              <a:spcBef>
                <a:spcPts val="1200"/>
              </a:spcBef>
              <a:spcAft>
                <a:spcPts val="1200"/>
              </a:spcAft>
              <a:buNone/>
            </a:pPr>
            <a:r>
              <a:rPr lang="en" sz="1500">
                <a:solidFill>
                  <a:srgbClr val="212529"/>
                </a:solidFill>
                <a:latin typeface="Lato"/>
                <a:ea typeface="Lato"/>
                <a:cs typeface="Lato"/>
                <a:sym typeface="Lato"/>
              </a:rPr>
              <a:t>where U and V are unitary matrices, </a:t>
            </a:r>
            <a:r>
              <a:rPr i="1" lang="en" sz="1500">
                <a:solidFill>
                  <a:srgbClr val="212529"/>
                </a:solidFill>
                <a:latin typeface="Lato"/>
                <a:ea typeface="Lato"/>
                <a:cs typeface="Lato"/>
                <a:sym typeface="Lato"/>
              </a:rPr>
              <a:t>V</a:t>
            </a:r>
            <a:r>
              <a:rPr baseline="30000" i="1" lang="en" sz="1500">
                <a:solidFill>
                  <a:srgbClr val="212529"/>
                </a:solidFill>
                <a:latin typeface="Lato"/>
                <a:ea typeface="Lato"/>
                <a:cs typeface="Lato"/>
                <a:sym typeface="Lato"/>
              </a:rPr>
              <a:t>H</a:t>
            </a:r>
            <a:r>
              <a:rPr lang="en" sz="1500">
                <a:solidFill>
                  <a:srgbClr val="212529"/>
                </a:solidFill>
                <a:latin typeface="Lato"/>
                <a:ea typeface="Lato"/>
                <a:cs typeface="Lato"/>
                <a:sym typeface="Lato"/>
              </a:rPr>
              <a:t> is the conjugate transpose of </a:t>
            </a:r>
            <a:r>
              <a:rPr i="1" lang="en" sz="1500">
                <a:solidFill>
                  <a:srgbClr val="212529"/>
                </a:solidFill>
                <a:latin typeface="Lato"/>
                <a:ea typeface="Lato"/>
                <a:cs typeface="Lato"/>
                <a:sym typeface="Lato"/>
              </a:rPr>
              <a:t>V</a:t>
            </a:r>
            <a:r>
              <a:rPr lang="en" sz="1500">
                <a:solidFill>
                  <a:srgbClr val="212529"/>
                </a:solidFill>
                <a:latin typeface="Lato"/>
                <a:ea typeface="Lato"/>
                <a:cs typeface="Lato"/>
                <a:sym typeface="Lato"/>
              </a:rPr>
              <a:t>, and </a:t>
            </a:r>
            <a:br>
              <a:rPr lang="en" sz="1500">
                <a:solidFill>
                  <a:srgbClr val="212529"/>
                </a:solidFill>
                <a:latin typeface="Lato"/>
                <a:ea typeface="Lato"/>
                <a:cs typeface="Lato"/>
                <a:sym typeface="Lato"/>
              </a:rPr>
            </a:br>
            <a:r>
              <a:rPr i="1" lang="en" sz="1500">
                <a:solidFill>
                  <a:srgbClr val="212529"/>
                </a:solidFill>
                <a:latin typeface="Lato"/>
                <a:ea typeface="Lato"/>
                <a:cs typeface="Lato"/>
                <a:sym typeface="Lato"/>
              </a:rPr>
              <a:t>D </a:t>
            </a:r>
            <a:r>
              <a:rPr lang="en" sz="1500">
                <a:solidFill>
                  <a:srgbClr val="212529"/>
                </a:solidFill>
                <a:latin typeface="Lato"/>
                <a:ea typeface="Lato"/>
                <a:cs typeface="Lato"/>
                <a:sym typeface="Lato"/>
              </a:rPr>
              <a:t>is a diagonal matrix whose elements are the singular values of the original matrix. </a:t>
            </a:r>
            <a:br>
              <a:rPr lang="en" sz="1500">
                <a:solidFill>
                  <a:srgbClr val="212529"/>
                </a:solidFill>
                <a:latin typeface="Lato"/>
                <a:ea typeface="Lato"/>
                <a:cs typeface="Lato"/>
                <a:sym typeface="Lato"/>
              </a:rPr>
            </a:br>
            <a:r>
              <a:rPr lang="en" sz="1500">
                <a:solidFill>
                  <a:srgbClr val="212529"/>
                </a:solidFill>
                <a:latin typeface="Lato"/>
                <a:ea typeface="Lato"/>
                <a:cs typeface="Lato"/>
                <a:sym typeface="Lato"/>
              </a:rPr>
              <a:t>If A is a complex matrix, then there always exists such a decomposition with positive singular values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2"/>
          <p:cNvSpPr txBox="1"/>
          <p:nvPr>
            <p:ph type="title"/>
          </p:nvPr>
        </p:nvSpPr>
        <p:spPr>
          <a:xfrm>
            <a:off x="72780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VCR comparison of raw and normalized data</a:t>
            </a:r>
            <a:endParaRPr/>
          </a:p>
        </p:txBody>
      </p:sp>
      <p:pic>
        <p:nvPicPr>
          <p:cNvPr id="256" name="Google Shape;256;p32"/>
          <p:cNvPicPr preferRelativeResize="0"/>
          <p:nvPr/>
        </p:nvPicPr>
        <p:blipFill>
          <a:blip r:embed="rId3">
            <a:alphaModFix/>
          </a:blip>
          <a:stretch>
            <a:fillRect/>
          </a:stretch>
        </p:blipFill>
        <p:spPr>
          <a:xfrm>
            <a:off x="727800" y="1853850"/>
            <a:ext cx="6223000" cy="2765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of SVD in finance</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solidFill>
                  <a:srgbClr val="660000"/>
                </a:solidFill>
              </a:rPr>
              <a:t>SVD can represent a high-dimensional matrix into a low-dimensional by eliminating the less important parts and produce an approximate representation with any desired number of dimensions (rank).</a:t>
            </a:r>
            <a:br>
              <a:rPr lang="en">
                <a:solidFill>
                  <a:srgbClr val="660000"/>
                </a:solidFill>
              </a:rPr>
            </a:br>
            <a:r>
              <a:rPr lang="en">
                <a:solidFill>
                  <a:srgbClr val="660000"/>
                </a:solidFill>
              </a:rPr>
              <a:t>The best way to reduce the dimensionality of the three matrices is to set the smallest singular values to zero. The fewer dimensions we choose, the less accurate will the approximation be.</a:t>
            </a:r>
            <a:endParaRPr>
              <a:solidFill>
                <a:srgbClr val="660000"/>
              </a:solidFill>
            </a:endParaRPr>
          </a:p>
          <a:p>
            <a:pPr indent="0" lvl="0" marL="0" rtl="0" algn="l">
              <a:spcBef>
                <a:spcPts val="1200"/>
              </a:spcBef>
              <a:spcAft>
                <a:spcPts val="0"/>
              </a:spcAft>
              <a:buNone/>
            </a:pPr>
            <a:r>
              <a:rPr lang="en">
                <a:solidFill>
                  <a:srgbClr val="660000"/>
                </a:solidFill>
              </a:rPr>
              <a:t>Uses- Since SVD is a technique to </a:t>
            </a:r>
            <a:r>
              <a:rPr lang="en">
                <a:solidFill>
                  <a:srgbClr val="660000"/>
                </a:solidFill>
              </a:rPr>
              <a:t>decompose</a:t>
            </a:r>
            <a:r>
              <a:rPr lang="en">
                <a:solidFill>
                  <a:srgbClr val="660000"/>
                </a:solidFill>
              </a:rPr>
              <a:t> data</a:t>
            </a:r>
            <a:endParaRPr>
              <a:solidFill>
                <a:srgbClr val="660000"/>
              </a:solidFill>
            </a:endParaRPr>
          </a:p>
          <a:p>
            <a:pPr indent="-292576" lvl="0" marL="457200" rtl="0" algn="l">
              <a:spcBef>
                <a:spcPts val="1200"/>
              </a:spcBef>
              <a:spcAft>
                <a:spcPts val="0"/>
              </a:spcAft>
              <a:buClr>
                <a:srgbClr val="660000"/>
              </a:buClr>
              <a:buSzPct val="100000"/>
              <a:buChar char="●"/>
            </a:pPr>
            <a:r>
              <a:rPr lang="en">
                <a:solidFill>
                  <a:srgbClr val="660000"/>
                </a:solidFill>
              </a:rPr>
              <a:t>It can be used to find the Variance Concentration Ratio,  </a:t>
            </a:r>
            <a:r>
              <a:rPr lang="en">
                <a:solidFill>
                  <a:srgbClr val="660000"/>
                </a:solidFill>
              </a:rPr>
              <a:t>which</a:t>
            </a:r>
            <a:r>
              <a:rPr lang="en">
                <a:solidFill>
                  <a:srgbClr val="660000"/>
                </a:solidFill>
              </a:rPr>
              <a:t> is an indication of the </a:t>
            </a:r>
            <a:r>
              <a:rPr lang="en">
                <a:solidFill>
                  <a:srgbClr val="660000"/>
                </a:solidFill>
              </a:rPr>
              <a:t>outliers</a:t>
            </a:r>
            <a:r>
              <a:rPr lang="en">
                <a:solidFill>
                  <a:srgbClr val="660000"/>
                </a:solidFill>
              </a:rPr>
              <a:t> (VCR &gt; 3 indicates a lot of outliers)</a:t>
            </a:r>
            <a:endParaRPr>
              <a:solidFill>
                <a:srgbClr val="660000"/>
              </a:solidFill>
            </a:endParaRPr>
          </a:p>
          <a:p>
            <a:pPr indent="-292576" lvl="0" marL="457200" rtl="0" algn="l">
              <a:spcBef>
                <a:spcPts val="0"/>
              </a:spcBef>
              <a:spcAft>
                <a:spcPts val="0"/>
              </a:spcAft>
              <a:buClr>
                <a:srgbClr val="660000"/>
              </a:buClr>
              <a:buSzPct val="100000"/>
              <a:buChar char="●"/>
            </a:pPr>
            <a:r>
              <a:rPr lang="en">
                <a:solidFill>
                  <a:srgbClr val="660000"/>
                </a:solidFill>
              </a:rPr>
              <a:t>It can be used to sort the most significant features and rank them</a:t>
            </a:r>
            <a:endParaRPr>
              <a:solidFill>
                <a:srgbClr val="660000"/>
              </a:solidFill>
            </a:endParaRPr>
          </a:p>
          <a:p>
            <a:pPr indent="0" lvl="0" marL="0" rtl="0" algn="l">
              <a:spcBef>
                <a:spcPts val="1200"/>
              </a:spcBef>
              <a:spcAft>
                <a:spcPts val="0"/>
              </a:spcAft>
              <a:buNone/>
            </a:pPr>
            <a:r>
              <a:t/>
            </a:r>
            <a:endParaRPr>
              <a:solidFill>
                <a:srgbClr val="660000"/>
              </a:solidFill>
            </a:endParaRPr>
          </a:p>
          <a:p>
            <a:pPr indent="0" lvl="0" marL="0" rtl="0" algn="l">
              <a:spcBef>
                <a:spcPts val="1200"/>
              </a:spcBef>
              <a:spcAft>
                <a:spcPts val="1200"/>
              </a:spcAft>
              <a:buNone/>
            </a:pPr>
            <a:r>
              <a:t/>
            </a:r>
            <a:endParaRPr>
              <a:solidFill>
                <a:srgbClr val="66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Kurtosis</a:t>
            </a:r>
            <a:endParaRPr/>
          </a:p>
        </p:txBody>
      </p:sp>
      <p:pic>
        <p:nvPicPr>
          <p:cNvPr id="106" name="Google Shape;106;p16"/>
          <p:cNvPicPr preferRelativeResize="0"/>
          <p:nvPr/>
        </p:nvPicPr>
        <p:blipFill>
          <a:blip r:embed="rId3">
            <a:alphaModFix/>
          </a:blip>
          <a:stretch>
            <a:fillRect/>
          </a:stretch>
        </p:blipFill>
        <p:spPr>
          <a:xfrm>
            <a:off x="797175" y="1853850"/>
            <a:ext cx="4239592" cy="2984850"/>
          </a:xfrm>
          <a:prstGeom prst="rect">
            <a:avLst/>
          </a:prstGeom>
          <a:noFill/>
          <a:ln>
            <a:noFill/>
          </a:ln>
        </p:spPr>
      </p:pic>
      <p:sp>
        <p:nvSpPr>
          <p:cNvPr id="107" name="Google Shape;107;p16"/>
          <p:cNvSpPr txBox="1"/>
          <p:nvPr/>
        </p:nvSpPr>
        <p:spPr>
          <a:xfrm>
            <a:off x="5036775" y="3528650"/>
            <a:ext cx="3411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The AAPL dataset has a high Kurtosis (&gt;3)</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Indicating it will have a high number of outliers </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 of Visualization</a:t>
            </a:r>
            <a:endParaRPr/>
          </a:p>
        </p:txBody>
      </p:sp>
      <p:sp>
        <p:nvSpPr>
          <p:cNvPr id="113" name="Google Shape;113;p17"/>
          <p:cNvSpPr txBox="1"/>
          <p:nvPr>
            <p:ph idx="1" type="body"/>
          </p:nvPr>
        </p:nvSpPr>
        <p:spPr>
          <a:xfrm>
            <a:off x="729450" y="2078875"/>
            <a:ext cx="43068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PCA</a:t>
            </a:r>
            <a:endParaRPr/>
          </a:p>
          <a:p>
            <a:pPr indent="-311150" lvl="0" marL="457200" rtl="0" algn="l">
              <a:spcBef>
                <a:spcPts val="0"/>
              </a:spcBef>
              <a:spcAft>
                <a:spcPts val="0"/>
              </a:spcAft>
              <a:buSzPts val="1300"/>
              <a:buChar char="●"/>
            </a:pPr>
            <a:r>
              <a:rPr lang="en"/>
              <a:t>TSNE</a:t>
            </a:r>
            <a:endParaRPr/>
          </a:p>
          <a:p>
            <a:pPr indent="-311150" lvl="0" marL="457200" rtl="0" algn="l">
              <a:spcBef>
                <a:spcPts val="0"/>
              </a:spcBef>
              <a:spcAft>
                <a:spcPts val="0"/>
              </a:spcAft>
              <a:buSzPts val="1300"/>
              <a:buChar char="●"/>
            </a:pPr>
            <a:r>
              <a:rPr lang="en"/>
              <a:t>LLE</a:t>
            </a:r>
            <a:endParaRPr/>
          </a:p>
          <a:p>
            <a:pPr indent="0" lvl="0" marL="0" rtl="0" algn="l">
              <a:spcBef>
                <a:spcPts val="1200"/>
              </a:spcBef>
              <a:spcAft>
                <a:spcPts val="0"/>
              </a:spcAft>
              <a:buNone/>
            </a:pPr>
            <a:r>
              <a:rPr lang="en"/>
              <a:t>These methods are visualized by Biplot and DBSCAN both</a:t>
            </a:r>
            <a:endParaRPr/>
          </a:p>
          <a:p>
            <a:pPr indent="0" lvl="0" marL="0" rtl="0" algn="l">
              <a:spcBef>
                <a:spcPts val="1200"/>
              </a:spcBef>
              <a:spcAft>
                <a:spcPts val="1200"/>
              </a:spcAft>
              <a:buNone/>
            </a:pPr>
            <a:r>
              <a:rPr lang="en"/>
              <a:t>The blue points are the outliers for both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727650" y="130692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40"/>
              <a:t>Visualization - </a:t>
            </a:r>
            <a:r>
              <a:rPr lang="en" sz="1940"/>
              <a:t>Labels for the Biplot</a:t>
            </a:r>
            <a:endParaRPr sz="1340"/>
          </a:p>
        </p:txBody>
      </p:sp>
      <p:pic>
        <p:nvPicPr>
          <p:cNvPr id="119" name="Google Shape;119;p18"/>
          <p:cNvPicPr preferRelativeResize="0"/>
          <p:nvPr/>
        </p:nvPicPr>
        <p:blipFill>
          <a:blip r:embed="rId3">
            <a:alphaModFix/>
          </a:blip>
          <a:stretch>
            <a:fillRect/>
          </a:stretch>
        </p:blipFill>
        <p:spPr>
          <a:xfrm>
            <a:off x="776900" y="1699250"/>
            <a:ext cx="7331998" cy="1013850"/>
          </a:xfrm>
          <a:prstGeom prst="rect">
            <a:avLst/>
          </a:prstGeom>
          <a:noFill/>
          <a:ln>
            <a:noFill/>
          </a:ln>
        </p:spPr>
      </p:pic>
      <p:pic>
        <p:nvPicPr>
          <p:cNvPr id="120" name="Google Shape;120;p18"/>
          <p:cNvPicPr preferRelativeResize="0"/>
          <p:nvPr/>
        </p:nvPicPr>
        <p:blipFill>
          <a:blip r:embed="rId4">
            <a:alphaModFix/>
          </a:blip>
          <a:stretch>
            <a:fillRect/>
          </a:stretch>
        </p:blipFill>
        <p:spPr>
          <a:xfrm>
            <a:off x="801525" y="2713100"/>
            <a:ext cx="7402701" cy="936275"/>
          </a:xfrm>
          <a:prstGeom prst="rect">
            <a:avLst/>
          </a:prstGeom>
          <a:noFill/>
          <a:ln>
            <a:noFill/>
          </a:ln>
        </p:spPr>
      </p:pic>
      <p:pic>
        <p:nvPicPr>
          <p:cNvPr id="121" name="Google Shape;121;p18"/>
          <p:cNvPicPr preferRelativeResize="0"/>
          <p:nvPr/>
        </p:nvPicPr>
        <p:blipFill>
          <a:blip r:embed="rId5">
            <a:alphaModFix/>
          </a:blip>
          <a:stretch>
            <a:fillRect/>
          </a:stretch>
        </p:blipFill>
        <p:spPr>
          <a:xfrm>
            <a:off x="776900" y="3567325"/>
            <a:ext cx="7451948" cy="853300"/>
          </a:xfrm>
          <a:prstGeom prst="rect">
            <a:avLst/>
          </a:prstGeom>
          <a:noFill/>
          <a:ln>
            <a:noFill/>
          </a:ln>
        </p:spPr>
      </p:pic>
      <p:pic>
        <p:nvPicPr>
          <p:cNvPr id="122" name="Google Shape;122;p18"/>
          <p:cNvPicPr preferRelativeResize="0"/>
          <p:nvPr/>
        </p:nvPicPr>
        <p:blipFill>
          <a:blip r:embed="rId6">
            <a:alphaModFix/>
          </a:blip>
          <a:stretch>
            <a:fillRect/>
          </a:stretch>
        </p:blipFill>
        <p:spPr>
          <a:xfrm>
            <a:off x="776900" y="4420624"/>
            <a:ext cx="7451952" cy="7155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780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 Biplots</a:t>
            </a:r>
            <a:endParaRPr/>
          </a:p>
        </p:txBody>
      </p:sp>
      <p:pic>
        <p:nvPicPr>
          <p:cNvPr id="128" name="Google Shape;128;p19"/>
          <p:cNvPicPr preferRelativeResize="0"/>
          <p:nvPr/>
        </p:nvPicPr>
        <p:blipFill>
          <a:blip r:embed="rId3">
            <a:alphaModFix/>
          </a:blip>
          <a:stretch>
            <a:fillRect/>
          </a:stretch>
        </p:blipFill>
        <p:spPr>
          <a:xfrm>
            <a:off x="2535450" y="665812"/>
            <a:ext cx="2884599" cy="1840875"/>
          </a:xfrm>
          <a:prstGeom prst="rect">
            <a:avLst/>
          </a:prstGeom>
          <a:noFill/>
          <a:ln>
            <a:noFill/>
          </a:ln>
        </p:spPr>
      </p:pic>
      <p:pic>
        <p:nvPicPr>
          <p:cNvPr id="129" name="Google Shape;129;p19"/>
          <p:cNvPicPr preferRelativeResize="0"/>
          <p:nvPr/>
        </p:nvPicPr>
        <p:blipFill>
          <a:blip r:embed="rId4">
            <a:alphaModFix/>
          </a:blip>
          <a:stretch>
            <a:fillRect/>
          </a:stretch>
        </p:blipFill>
        <p:spPr>
          <a:xfrm>
            <a:off x="5677825" y="765938"/>
            <a:ext cx="3251351" cy="1640624"/>
          </a:xfrm>
          <a:prstGeom prst="rect">
            <a:avLst/>
          </a:prstGeom>
          <a:noFill/>
          <a:ln>
            <a:noFill/>
          </a:ln>
        </p:spPr>
      </p:pic>
      <p:pic>
        <p:nvPicPr>
          <p:cNvPr id="130" name="Google Shape;130;p19"/>
          <p:cNvPicPr preferRelativeResize="0"/>
          <p:nvPr/>
        </p:nvPicPr>
        <p:blipFill>
          <a:blip r:embed="rId5">
            <a:alphaModFix/>
          </a:blip>
          <a:stretch>
            <a:fillRect/>
          </a:stretch>
        </p:blipFill>
        <p:spPr>
          <a:xfrm>
            <a:off x="2368375" y="2957450"/>
            <a:ext cx="2972226" cy="1448801"/>
          </a:xfrm>
          <a:prstGeom prst="rect">
            <a:avLst/>
          </a:prstGeom>
          <a:noFill/>
          <a:ln>
            <a:noFill/>
          </a:ln>
        </p:spPr>
      </p:pic>
      <p:pic>
        <p:nvPicPr>
          <p:cNvPr id="131" name="Google Shape;131;p19"/>
          <p:cNvPicPr preferRelativeResize="0"/>
          <p:nvPr/>
        </p:nvPicPr>
        <p:blipFill>
          <a:blip r:embed="rId6">
            <a:alphaModFix/>
          </a:blip>
          <a:stretch>
            <a:fillRect/>
          </a:stretch>
        </p:blipFill>
        <p:spPr>
          <a:xfrm>
            <a:off x="5731875" y="2957450"/>
            <a:ext cx="3143251" cy="1586275"/>
          </a:xfrm>
          <a:prstGeom prst="rect">
            <a:avLst/>
          </a:prstGeom>
          <a:noFill/>
          <a:ln>
            <a:noFill/>
          </a:ln>
        </p:spPr>
      </p:pic>
      <p:sp>
        <p:nvSpPr>
          <p:cNvPr id="132" name="Google Shape;132;p19"/>
          <p:cNvSpPr txBox="1"/>
          <p:nvPr/>
        </p:nvSpPr>
        <p:spPr>
          <a:xfrm>
            <a:off x="243800" y="2506675"/>
            <a:ext cx="2041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Lato"/>
                <a:ea typeface="Lato"/>
                <a:cs typeface="Lato"/>
                <a:sym typeface="Lato"/>
              </a:rPr>
              <a:t>Top Left-Right : AAPL, AEO</a:t>
            </a:r>
            <a:endParaRPr sz="1100">
              <a:latin typeface="Lato"/>
              <a:ea typeface="Lato"/>
              <a:cs typeface="Lato"/>
              <a:sym typeface="Lato"/>
            </a:endParaRPr>
          </a:p>
          <a:p>
            <a:pPr indent="0" lvl="0" marL="0" rtl="0" algn="ctr">
              <a:spcBef>
                <a:spcPts val="0"/>
              </a:spcBef>
              <a:spcAft>
                <a:spcPts val="0"/>
              </a:spcAft>
              <a:buNone/>
            </a:pPr>
            <a:r>
              <a:rPr lang="en" sz="1100">
                <a:latin typeface="Lato"/>
                <a:ea typeface="Lato"/>
                <a:cs typeface="Lato"/>
                <a:sym typeface="Lato"/>
              </a:rPr>
              <a:t>Bottom Left-Right: BAC, WMT</a:t>
            </a:r>
            <a:endParaRPr sz="1100">
              <a:latin typeface="Lato"/>
              <a:ea typeface="Lato"/>
              <a:cs typeface="Lato"/>
              <a:sym typeface="Lato"/>
            </a:endParaRPr>
          </a:p>
        </p:txBody>
      </p:sp>
      <p:sp>
        <p:nvSpPr>
          <p:cNvPr id="133" name="Google Shape;133;p19"/>
          <p:cNvSpPr txBox="1"/>
          <p:nvPr>
            <p:ph idx="4294967295" type="body"/>
          </p:nvPr>
        </p:nvSpPr>
        <p:spPr>
          <a:xfrm>
            <a:off x="169700" y="4202900"/>
            <a:ext cx="2473500" cy="8094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t/>
            </a:r>
            <a:endParaRPr sz="700"/>
          </a:p>
          <a:p>
            <a:pPr indent="0" lvl="0" marL="0" rtl="0" algn="ctr">
              <a:spcBef>
                <a:spcPts val="1200"/>
              </a:spcBef>
              <a:spcAft>
                <a:spcPts val="1200"/>
              </a:spcAft>
              <a:buNone/>
            </a:pPr>
            <a:r>
              <a:rPr lang="en" sz="700"/>
              <a:t>ATM - shown as </a:t>
            </a:r>
            <a:r>
              <a:rPr b="1" lang="en" sz="700"/>
              <a:t>equal </a:t>
            </a:r>
            <a:r>
              <a:rPr lang="en" sz="700"/>
              <a:t>: marketOpen = marketClose</a:t>
            </a:r>
            <a:br>
              <a:rPr lang="en" sz="700"/>
            </a:br>
            <a:r>
              <a:rPr lang="en" sz="700"/>
              <a:t>OTM- shown as </a:t>
            </a:r>
            <a:r>
              <a:rPr b="1" lang="en" sz="700"/>
              <a:t>up</a:t>
            </a:r>
            <a:r>
              <a:rPr lang="en" sz="700"/>
              <a:t> : marketOpen &lt; marketClose</a:t>
            </a:r>
            <a:br>
              <a:rPr lang="en" sz="700"/>
            </a:br>
            <a:r>
              <a:rPr lang="en" sz="700"/>
              <a:t>ITM-  </a:t>
            </a:r>
            <a:r>
              <a:rPr b="1" lang="en" sz="700"/>
              <a:t>down :</a:t>
            </a:r>
            <a:r>
              <a:rPr lang="en" sz="700"/>
              <a:t> marketOpen &gt; marketClose</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72780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 </a:t>
            </a:r>
            <a:r>
              <a:rPr lang="en"/>
              <a:t>DBSCANs</a:t>
            </a:r>
            <a:endParaRPr/>
          </a:p>
        </p:txBody>
      </p:sp>
      <p:pic>
        <p:nvPicPr>
          <p:cNvPr id="139" name="Google Shape;139;p20"/>
          <p:cNvPicPr preferRelativeResize="0"/>
          <p:nvPr/>
        </p:nvPicPr>
        <p:blipFill>
          <a:blip r:embed="rId3">
            <a:alphaModFix/>
          </a:blip>
          <a:stretch>
            <a:fillRect/>
          </a:stretch>
        </p:blipFill>
        <p:spPr>
          <a:xfrm>
            <a:off x="3306750" y="666788"/>
            <a:ext cx="2679621" cy="1974626"/>
          </a:xfrm>
          <a:prstGeom prst="rect">
            <a:avLst/>
          </a:prstGeom>
          <a:noFill/>
          <a:ln>
            <a:noFill/>
          </a:ln>
        </p:spPr>
      </p:pic>
      <p:pic>
        <p:nvPicPr>
          <p:cNvPr id="140" name="Google Shape;140;p20"/>
          <p:cNvPicPr preferRelativeResize="0"/>
          <p:nvPr/>
        </p:nvPicPr>
        <p:blipFill>
          <a:blip r:embed="rId4">
            <a:alphaModFix/>
          </a:blip>
          <a:stretch>
            <a:fillRect/>
          </a:stretch>
        </p:blipFill>
        <p:spPr>
          <a:xfrm>
            <a:off x="2802025" y="2256025"/>
            <a:ext cx="771075" cy="315725"/>
          </a:xfrm>
          <a:prstGeom prst="rect">
            <a:avLst/>
          </a:prstGeom>
          <a:noFill/>
          <a:ln>
            <a:noFill/>
          </a:ln>
        </p:spPr>
      </p:pic>
      <p:pic>
        <p:nvPicPr>
          <p:cNvPr id="141" name="Google Shape;141;p20"/>
          <p:cNvPicPr preferRelativeResize="0"/>
          <p:nvPr/>
        </p:nvPicPr>
        <p:blipFill>
          <a:blip r:embed="rId5">
            <a:alphaModFix/>
          </a:blip>
          <a:stretch>
            <a:fillRect/>
          </a:stretch>
        </p:blipFill>
        <p:spPr>
          <a:xfrm>
            <a:off x="5933363" y="531075"/>
            <a:ext cx="3116999" cy="2110350"/>
          </a:xfrm>
          <a:prstGeom prst="rect">
            <a:avLst/>
          </a:prstGeom>
          <a:noFill/>
          <a:ln>
            <a:noFill/>
          </a:ln>
        </p:spPr>
      </p:pic>
      <p:pic>
        <p:nvPicPr>
          <p:cNvPr id="142" name="Google Shape;142;p20"/>
          <p:cNvPicPr preferRelativeResize="0"/>
          <p:nvPr/>
        </p:nvPicPr>
        <p:blipFill>
          <a:blip r:embed="rId6">
            <a:alphaModFix/>
          </a:blip>
          <a:stretch>
            <a:fillRect/>
          </a:stretch>
        </p:blipFill>
        <p:spPr>
          <a:xfrm>
            <a:off x="3306751" y="2641437"/>
            <a:ext cx="2679626" cy="2257801"/>
          </a:xfrm>
          <a:prstGeom prst="rect">
            <a:avLst/>
          </a:prstGeom>
          <a:noFill/>
          <a:ln>
            <a:noFill/>
          </a:ln>
        </p:spPr>
      </p:pic>
      <p:pic>
        <p:nvPicPr>
          <p:cNvPr id="143" name="Google Shape;143;p20"/>
          <p:cNvPicPr preferRelativeResize="0"/>
          <p:nvPr/>
        </p:nvPicPr>
        <p:blipFill>
          <a:blip r:embed="rId7">
            <a:alphaModFix/>
          </a:blip>
          <a:stretch>
            <a:fillRect/>
          </a:stretch>
        </p:blipFill>
        <p:spPr>
          <a:xfrm>
            <a:off x="6440375" y="2750875"/>
            <a:ext cx="2413275" cy="2038924"/>
          </a:xfrm>
          <a:prstGeom prst="rect">
            <a:avLst/>
          </a:prstGeom>
          <a:noFill/>
          <a:ln>
            <a:noFill/>
          </a:ln>
        </p:spPr>
      </p:pic>
      <p:sp>
        <p:nvSpPr>
          <p:cNvPr id="144" name="Google Shape;144;p20"/>
          <p:cNvSpPr txBox="1"/>
          <p:nvPr/>
        </p:nvSpPr>
        <p:spPr>
          <a:xfrm>
            <a:off x="458600" y="4070000"/>
            <a:ext cx="2041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Lato"/>
                <a:ea typeface="Lato"/>
                <a:cs typeface="Lato"/>
                <a:sym typeface="Lato"/>
              </a:rPr>
              <a:t>Top Left-Right : AAPL, AEO</a:t>
            </a:r>
            <a:endParaRPr sz="1100">
              <a:latin typeface="Lato"/>
              <a:ea typeface="Lato"/>
              <a:cs typeface="Lato"/>
              <a:sym typeface="Lato"/>
            </a:endParaRPr>
          </a:p>
          <a:p>
            <a:pPr indent="0" lvl="0" marL="0" rtl="0" algn="ctr">
              <a:spcBef>
                <a:spcPts val="0"/>
              </a:spcBef>
              <a:spcAft>
                <a:spcPts val="0"/>
              </a:spcAft>
              <a:buNone/>
            </a:pPr>
            <a:r>
              <a:rPr lang="en" sz="1100">
                <a:latin typeface="Lato"/>
                <a:ea typeface="Lato"/>
                <a:cs typeface="Lato"/>
                <a:sym typeface="Lato"/>
              </a:rPr>
              <a:t>Bottom Left-Right: BAC, WMT</a:t>
            </a:r>
            <a:endParaRPr sz="11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72780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t-SNE </a:t>
            </a:r>
            <a:r>
              <a:rPr lang="en"/>
              <a:t>Biplots </a:t>
            </a:r>
            <a:endParaRPr/>
          </a:p>
        </p:txBody>
      </p:sp>
      <p:sp>
        <p:nvSpPr>
          <p:cNvPr id="150" name="Google Shape;150;p21"/>
          <p:cNvSpPr txBox="1"/>
          <p:nvPr/>
        </p:nvSpPr>
        <p:spPr>
          <a:xfrm>
            <a:off x="3306063" y="2188175"/>
            <a:ext cx="175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Perplexity - 350</a:t>
            </a:r>
            <a:endParaRPr sz="1100">
              <a:latin typeface="Lato"/>
              <a:ea typeface="Lato"/>
              <a:cs typeface="Lato"/>
              <a:sym typeface="Lato"/>
            </a:endParaRPr>
          </a:p>
        </p:txBody>
      </p:sp>
      <p:pic>
        <p:nvPicPr>
          <p:cNvPr id="151" name="Google Shape;151;p21"/>
          <p:cNvPicPr preferRelativeResize="0"/>
          <p:nvPr/>
        </p:nvPicPr>
        <p:blipFill>
          <a:blip r:embed="rId3">
            <a:alphaModFix/>
          </a:blip>
          <a:stretch>
            <a:fillRect/>
          </a:stretch>
        </p:blipFill>
        <p:spPr>
          <a:xfrm>
            <a:off x="2734775" y="684463"/>
            <a:ext cx="3106774" cy="1503725"/>
          </a:xfrm>
          <a:prstGeom prst="rect">
            <a:avLst/>
          </a:prstGeom>
          <a:noFill/>
          <a:ln>
            <a:noFill/>
          </a:ln>
        </p:spPr>
      </p:pic>
      <p:pic>
        <p:nvPicPr>
          <p:cNvPr id="152" name="Google Shape;152;p21"/>
          <p:cNvPicPr preferRelativeResize="0"/>
          <p:nvPr/>
        </p:nvPicPr>
        <p:blipFill>
          <a:blip r:embed="rId4">
            <a:alphaModFix/>
          </a:blip>
          <a:stretch>
            <a:fillRect/>
          </a:stretch>
        </p:blipFill>
        <p:spPr>
          <a:xfrm>
            <a:off x="5675875" y="708175"/>
            <a:ext cx="3522824" cy="1756126"/>
          </a:xfrm>
          <a:prstGeom prst="rect">
            <a:avLst/>
          </a:prstGeom>
          <a:noFill/>
          <a:ln>
            <a:noFill/>
          </a:ln>
        </p:spPr>
      </p:pic>
      <p:sp>
        <p:nvSpPr>
          <p:cNvPr id="153" name="Google Shape;153;p21"/>
          <p:cNvSpPr txBox="1"/>
          <p:nvPr/>
        </p:nvSpPr>
        <p:spPr>
          <a:xfrm>
            <a:off x="6931925" y="2394750"/>
            <a:ext cx="1346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Perplexity - 50</a:t>
            </a:r>
            <a:endParaRPr sz="1100">
              <a:latin typeface="Lato"/>
              <a:ea typeface="Lato"/>
              <a:cs typeface="Lato"/>
              <a:sym typeface="Lato"/>
            </a:endParaRPr>
          </a:p>
        </p:txBody>
      </p:sp>
      <p:pic>
        <p:nvPicPr>
          <p:cNvPr id="154" name="Google Shape;154;p21"/>
          <p:cNvPicPr preferRelativeResize="0"/>
          <p:nvPr/>
        </p:nvPicPr>
        <p:blipFill>
          <a:blip r:embed="rId5">
            <a:alphaModFix/>
          </a:blip>
          <a:stretch>
            <a:fillRect/>
          </a:stretch>
        </p:blipFill>
        <p:spPr>
          <a:xfrm>
            <a:off x="2559863" y="2827375"/>
            <a:ext cx="3251025" cy="1601325"/>
          </a:xfrm>
          <a:prstGeom prst="rect">
            <a:avLst/>
          </a:prstGeom>
          <a:noFill/>
          <a:ln>
            <a:noFill/>
          </a:ln>
        </p:spPr>
      </p:pic>
      <p:sp>
        <p:nvSpPr>
          <p:cNvPr id="155" name="Google Shape;155;p21"/>
          <p:cNvSpPr txBox="1"/>
          <p:nvPr/>
        </p:nvSpPr>
        <p:spPr>
          <a:xfrm>
            <a:off x="3643300" y="4428700"/>
            <a:ext cx="128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Perplexity - 350</a:t>
            </a:r>
            <a:endParaRPr sz="1100">
              <a:latin typeface="Lato"/>
              <a:ea typeface="Lato"/>
              <a:cs typeface="Lato"/>
              <a:sym typeface="Lato"/>
            </a:endParaRPr>
          </a:p>
        </p:txBody>
      </p:sp>
      <p:pic>
        <p:nvPicPr>
          <p:cNvPr id="156" name="Google Shape;156;p21"/>
          <p:cNvPicPr preferRelativeResize="0"/>
          <p:nvPr/>
        </p:nvPicPr>
        <p:blipFill>
          <a:blip r:embed="rId6">
            <a:alphaModFix/>
          </a:blip>
          <a:stretch>
            <a:fillRect/>
          </a:stretch>
        </p:blipFill>
        <p:spPr>
          <a:xfrm>
            <a:off x="5945025" y="2816700"/>
            <a:ext cx="2984523" cy="1407875"/>
          </a:xfrm>
          <a:prstGeom prst="rect">
            <a:avLst/>
          </a:prstGeom>
          <a:noFill/>
          <a:ln>
            <a:noFill/>
          </a:ln>
        </p:spPr>
      </p:pic>
      <p:sp>
        <p:nvSpPr>
          <p:cNvPr id="157" name="Google Shape;157;p21"/>
          <p:cNvSpPr txBox="1"/>
          <p:nvPr/>
        </p:nvSpPr>
        <p:spPr>
          <a:xfrm>
            <a:off x="6846588" y="4359900"/>
            <a:ext cx="1181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Perplexity - 350</a:t>
            </a:r>
            <a:endParaRPr sz="1100">
              <a:latin typeface="Lato"/>
              <a:ea typeface="Lato"/>
              <a:cs typeface="Lato"/>
              <a:sym typeface="Lato"/>
            </a:endParaRPr>
          </a:p>
        </p:txBody>
      </p:sp>
      <p:sp>
        <p:nvSpPr>
          <p:cNvPr id="158" name="Google Shape;158;p21"/>
          <p:cNvSpPr txBox="1"/>
          <p:nvPr/>
        </p:nvSpPr>
        <p:spPr>
          <a:xfrm>
            <a:off x="384250" y="3259038"/>
            <a:ext cx="2041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Lato"/>
                <a:ea typeface="Lato"/>
                <a:cs typeface="Lato"/>
                <a:sym typeface="Lato"/>
              </a:rPr>
              <a:t>Top Left-Right : AAPL, AEO</a:t>
            </a:r>
            <a:endParaRPr sz="1100">
              <a:latin typeface="Lato"/>
              <a:ea typeface="Lato"/>
              <a:cs typeface="Lato"/>
              <a:sym typeface="Lato"/>
            </a:endParaRPr>
          </a:p>
          <a:p>
            <a:pPr indent="0" lvl="0" marL="0" rtl="0" algn="ctr">
              <a:spcBef>
                <a:spcPts val="0"/>
              </a:spcBef>
              <a:spcAft>
                <a:spcPts val="0"/>
              </a:spcAft>
              <a:buNone/>
            </a:pPr>
            <a:r>
              <a:rPr lang="en" sz="1100">
                <a:latin typeface="Lato"/>
                <a:ea typeface="Lato"/>
                <a:cs typeface="Lato"/>
                <a:sym typeface="Lato"/>
              </a:rPr>
              <a:t>Bottom Left-Right: BAC, WMT</a:t>
            </a:r>
            <a:endParaRPr sz="1100">
              <a:latin typeface="Lato"/>
              <a:ea typeface="Lato"/>
              <a:cs typeface="Lato"/>
              <a:sym typeface="Lato"/>
            </a:endParaRPr>
          </a:p>
        </p:txBody>
      </p:sp>
      <p:sp>
        <p:nvSpPr>
          <p:cNvPr id="159" name="Google Shape;159;p21"/>
          <p:cNvSpPr txBox="1"/>
          <p:nvPr>
            <p:ph idx="4294967295" type="body"/>
          </p:nvPr>
        </p:nvSpPr>
        <p:spPr>
          <a:xfrm>
            <a:off x="169700" y="4202900"/>
            <a:ext cx="2473500" cy="8094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t/>
            </a:r>
            <a:endParaRPr sz="700"/>
          </a:p>
          <a:p>
            <a:pPr indent="0" lvl="0" marL="0" rtl="0" algn="ctr">
              <a:spcBef>
                <a:spcPts val="1200"/>
              </a:spcBef>
              <a:spcAft>
                <a:spcPts val="1200"/>
              </a:spcAft>
              <a:buNone/>
            </a:pPr>
            <a:r>
              <a:rPr lang="en" sz="700"/>
              <a:t>ATM - shown as </a:t>
            </a:r>
            <a:r>
              <a:rPr b="1" lang="en" sz="700"/>
              <a:t>equal </a:t>
            </a:r>
            <a:r>
              <a:rPr lang="en" sz="700"/>
              <a:t>: marketOpen = marketClose</a:t>
            </a:r>
            <a:br>
              <a:rPr lang="en" sz="700"/>
            </a:br>
            <a:r>
              <a:rPr lang="en" sz="700"/>
              <a:t>OTM- shown as </a:t>
            </a:r>
            <a:r>
              <a:rPr b="1" lang="en" sz="700"/>
              <a:t>up</a:t>
            </a:r>
            <a:r>
              <a:rPr lang="en" sz="700"/>
              <a:t> : marketOpen &lt; marketClose</a:t>
            </a:r>
            <a:br>
              <a:rPr lang="en" sz="700"/>
            </a:br>
            <a:r>
              <a:rPr lang="en" sz="700"/>
              <a:t>ITM-  </a:t>
            </a:r>
            <a:r>
              <a:rPr b="1" lang="en" sz="700"/>
              <a:t>down :</a:t>
            </a:r>
            <a:r>
              <a:rPr lang="en" sz="700"/>
              <a:t> marketOpen &gt; marketClose</a:t>
            </a:r>
            <a:endParaRPr sz="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